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4"/>
  </p:notesMasterIdLst>
  <p:handoutMasterIdLst>
    <p:handoutMasterId r:id="rId15"/>
  </p:handoutMasterIdLst>
  <p:sldIdLst>
    <p:sldId id="257" r:id="rId2"/>
    <p:sldId id="258" r:id="rId3"/>
    <p:sldId id="259" r:id="rId4"/>
    <p:sldId id="261" r:id="rId5"/>
    <p:sldId id="260" r:id="rId6"/>
    <p:sldId id="262" r:id="rId7"/>
    <p:sldId id="263" r:id="rId8"/>
    <p:sldId id="264" r:id="rId9"/>
    <p:sldId id="268" r:id="rId10"/>
    <p:sldId id="265" r:id="rId11"/>
    <p:sldId id="267" r:id="rId12"/>
    <p:sldId id="266" r:id="rId13"/>
  </p:sldIdLst>
  <p:sldSz cx="9144000" cy="6858000" type="screen4x3"/>
  <p:notesSz cx="6797675" cy="9928225"/>
  <p:defaultTextStyle>
    <a:defPPr>
      <a:defRPr lang="fr-FR"/>
    </a:defPPr>
    <a:lvl1pPr algn="r" rtl="0" eaLnBrk="0" fontAlgn="base" hangingPunct="0">
      <a:spcBef>
        <a:spcPct val="20000"/>
      </a:spcBef>
      <a:spcAft>
        <a:spcPct val="0"/>
      </a:spcAft>
      <a:buClr>
        <a:srgbClr val="FF9900"/>
      </a:buClr>
      <a:buChar char="•"/>
      <a:defRPr sz="1200" kern="1200">
        <a:solidFill>
          <a:srgbClr val="000099"/>
        </a:solidFill>
        <a:latin typeface="Arial" charset="0"/>
        <a:ea typeface="+mn-ea"/>
        <a:cs typeface="+mn-cs"/>
      </a:defRPr>
    </a:lvl1pPr>
    <a:lvl2pPr marL="457200" algn="r" rtl="0" eaLnBrk="0" fontAlgn="base" hangingPunct="0">
      <a:spcBef>
        <a:spcPct val="20000"/>
      </a:spcBef>
      <a:spcAft>
        <a:spcPct val="0"/>
      </a:spcAft>
      <a:buClr>
        <a:srgbClr val="FF9900"/>
      </a:buClr>
      <a:buChar char="•"/>
      <a:defRPr sz="1200" kern="1200">
        <a:solidFill>
          <a:srgbClr val="000099"/>
        </a:solidFill>
        <a:latin typeface="Arial" charset="0"/>
        <a:ea typeface="+mn-ea"/>
        <a:cs typeface="+mn-cs"/>
      </a:defRPr>
    </a:lvl2pPr>
    <a:lvl3pPr marL="914400" algn="r" rtl="0" eaLnBrk="0" fontAlgn="base" hangingPunct="0">
      <a:spcBef>
        <a:spcPct val="20000"/>
      </a:spcBef>
      <a:spcAft>
        <a:spcPct val="0"/>
      </a:spcAft>
      <a:buClr>
        <a:srgbClr val="FF9900"/>
      </a:buClr>
      <a:buChar char="•"/>
      <a:defRPr sz="1200" kern="1200">
        <a:solidFill>
          <a:srgbClr val="000099"/>
        </a:solidFill>
        <a:latin typeface="Arial" charset="0"/>
        <a:ea typeface="+mn-ea"/>
        <a:cs typeface="+mn-cs"/>
      </a:defRPr>
    </a:lvl3pPr>
    <a:lvl4pPr marL="1371600" algn="r" rtl="0" eaLnBrk="0" fontAlgn="base" hangingPunct="0">
      <a:spcBef>
        <a:spcPct val="20000"/>
      </a:spcBef>
      <a:spcAft>
        <a:spcPct val="0"/>
      </a:spcAft>
      <a:buClr>
        <a:srgbClr val="FF9900"/>
      </a:buClr>
      <a:buChar char="•"/>
      <a:defRPr sz="1200" kern="1200">
        <a:solidFill>
          <a:srgbClr val="000099"/>
        </a:solidFill>
        <a:latin typeface="Arial" charset="0"/>
        <a:ea typeface="+mn-ea"/>
        <a:cs typeface="+mn-cs"/>
      </a:defRPr>
    </a:lvl4pPr>
    <a:lvl5pPr marL="1828800" algn="r" rtl="0" eaLnBrk="0" fontAlgn="base" hangingPunct="0">
      <a:spcBef>
        <a:spcPct val="20000"/>
      </a:spcBef>
      <a:spcAft>
        <a:spcPct val="0"/>
      </a:spcAft>
      <a:buClr>
        <a:srgbClr val="FF9900"/>
      </a:buClr>
      <a:buChar char="•"/>
      <a:defRPr sz="1200" kern="1200">
        <a:solidFill>
          <a:srgbClr val="000099"/>
        </a:solidFill>
        <a:latin typeface="Arial" charset="0"/>
        <a:ea typeface="+mn-ea"/>
        <a:cs typeface="+mn-cs"/>
      </a:defRPr>
    </a:lvl5pPr>
    <a:lvl6pPr marL="2286000" algn="l" defTabSz="914400" rtl="0" eaLnBrk="1" latinLnBrk="0" hangingPunct="1">
      <a:defRPr sz="1200" kern="1200">
        <a:solidFill>
          <a:srgbClr val="000099"/>
        </a:solidFill>
        <a:latin typeface="Arial" charset="0"/>
        <a:ea typeface="+mn-ea"/>
        <a:cs typeface="+mn-cs"/>
      </a:defRPr>
    </a:lvl6pPr>
    <a:lvl7pPr marL="2743200" algn="l" defTabSz="914400" rtl="0" eaLnBrk="1" latinLnBrk="0" hangingPunct="1">
      <a:defRPr sz="1200" kern="1200">
        <a:solidFill>
          <a:srgbClr val="000099"/>
        </a:solidFill>
        <a:latin typeface="Arial" charset="0"/>
        <a:ea typeface="+mn-ea"/>
        <a:cs typeface="+mn-cs"/>
      </a:defRPr>
    </a:lvl7pPr>
    <a:lvl8pPr marL="3200400" algn="l" defTabSz="914400" rtl="0" eaLnBrk="1" latinLnBrk="0" hangingPunct="1">
      <a:defRPr sz="1200" kern="1200">
        <a:solidFill>
          <a:srgbClr val="000099"/>
        </a:solidFill>
        <a:latin typeface="Arial" charset="0"/>
        <a:ea typeface="+mn-ea"/>
        <a:cs typeface="+mn-cs"/>
      </a:defRPr>
    </a:lvl8pPr>
    <a:lvl9pPr marL="3657600" algn="l" defTabSz="914400" rtl="0" eaLnBrk="1" latinLnBrk="0" hangingPunct="1">
      <a:defRPr sz="1200" kern="1200">
        <a:solidFill>
          <a:srgbClr val="000099"/>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006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5" autoAdjust="0"/>
    <p:restoredTop sz="94660"/>
  </p:normalViewPr>
  <p:slideViewPr>
    <p:cSldViewPr>
      <p:cViewPr varScale="1">
        <p:scale>
          <a:sx n="110" d="100"/>
          <a:sy n="110" d="100"/>
        </p:scale>
        <p:origin x="165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spcBef>
                <a:spcPct val="0"/>
              </a:spcBef>
              <a:buClrTx/>
              <a:buFontTx/>
              <a:buNone/>
              <a:defRPr>
                <a:solidFill>
                  <a:schemeClr val="tx1"/>
                </a:solidFill>
              </a:defRPr>
            </a:lvl1pPr>
          </a:lstStyle>
          <a:p>
            <a:endParaRPr lang="fr-FR"/>
          </a:p>
        </p:txBody>
      </p:sp>
      <p:sp>
        <p:nvSpPr>
          <p:cNvPr id="27651" name="Rectangle 3"/>
          <p:cNvSpPr>
            <a:spLocks noGrp="1" noChangeArrowheads="1"/>
          </p:cNvSpPr>
          <p:nvPr>
            <p:ph type="dt" sz="quarter" idx="1"/>
          </p:nvPr>
        </p:nvSpPr>
        <p:spPr bwMode="auto">
          <a:xfrm>
            <a:off x="3850443" y="0"/>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spcBef>
                <a:spcPct val="0"/>
              </a:spcBef>
              <a:buClrTx/>
              <a:buFontTx/>
              <a:buNone/>
              <a:defRPr>
                <a:solidFill>
                  <a:schemeClr val="tx1"/>
                </a:solidFill>
              </a:defRPr>
            </a:lvl1pPr>
          </a:lstStyle>
          <a:p>
            <a:endParaRPr lang="fr-FR"/>
          </a:p>
        </p:txBody>
      </p:sp>
      <p:sp>
        <p:nvSpPr>
          <p:cNvPr id="27652" name="Rectangle 4"/>
          <p:cNvSpPr>
            <a:spLocks noGrp="1" noChangeArrowheads="1"/>
          </p:cNvSpPr>
          <p:nvPr>
            <p:ph type="ftr" sz="quarter" idx="2"/>
          </p:nvPr>
        </p:nvSpPr>
        <p:spPr bwMode="auto">
          <a:xfrm>
            <a:off x="0" y="9430091"/>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spcBef>
                <a:spcPct val="0"/>
              </a:spcBef>
              <a:buClrTx/>
              <a:buFontTx/>
              <a:buNone/>
              <a:defRPr>
                <a:solidFill>
                  <a:schemeClr val="tx1"/>
                </a:solidFill>
              </a:defRPr>
            </a:lvl1pPr>
          </a:lstStyle>
          <a:p>
            <a:endParaRPr lang="fr-FR"/>
          </a:p>
        </p:txBody>
      </p:sp>
      <p:sp>
        <p:nvSpPr>
          <p:cNvPr id="27653" name="Rectangle 5"/>
          <p:cNvSpPr>
            <a:spLocks noGrp="1" noChangeArrowheads="1"/>
          </p:cNvSpPr>
          <p:nvPr>
            <p:ph type="sldNum" sz="quarter" idx="3"/>
          </p:nvPr>
        </p:nvSpPr>
        <p:spPr bwMode="auto">
          <a:xfrm>
            <a:off x="3850443" y="9430091"/>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spcBef>
                <a:spcPct val="0"/>
              </a:spcBef>
              <a:buClrTx/>
              <a:buFontTx/>
              <a:buNone/>
              <a:defRPr>
                <a:solidFill>
                  <a:schemeClr val="tx1"/>
                </a:solidFill>
              </a:defRPr>
            </a:lvl1pPr>
          </a:lstStyle>
          <a:p>
            <a:fld id="{8683B90C-0EB5-4DCC-BD47-DE0740224D73}" type="slidenum">
              <a:rPr lang="fr-FR"/>
              <a:pPr/>
              <a:t>‹N°›</a:t>
            </a:fld>
            <a:endParaRPr lang="fr-FR"/>
          </a:p>
        </p:txBody>
      </p:sp>
    </p:spTree>
    <p:extLst>
      <p:ext uri="{BB962C8B-B14F-4D97-AF65-F5344CB8AC3E}">
        <p14:creationId xmlns:p14="http://schemas.microsoft.com/office/powerpoint/2010/main" val="16739472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502C4B0F-A79E-4716-948D-E424EDE8FFA0}" type="datetimeFigureOut">
              <a:rPr lang="fr-FR" smtClean="0"/>
              <a:t>28/09/2015</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E0C9F33F-2F59-413B-9085-9C1766C33DFB}" type="slidenum">
              <a:rPr lang="fr-FR" smtClean="0"/>
              <a:t>‹N°›</a:t>
            </a:fld>
            <a:endParaRPr lang="fr-FR"/>
          </a:p>
        </p:txBody>
      </p:sp>
    </p:spTree>
    <p:extLst>
      <p:ext uri="{BB962C8B-B14F-4D97-AF65-F5344CB8AC3E}">
        <p14:creationId xmlns:p14="http://schemas.microsoft.com/office/powerpoint/2010/main" val="2351275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fr-FR"/>
          </a:p>
        </p:txBody>
      </p:sp>
      <p:sp>
        <p:nvSpPr>
          <p:cNvPr id="4" name="Espace réservé du numéro de diapositive 3"/>
          <p:cNvSpPr>
            <a:spLocks noGrp="1"/>
          </p:cNvSpPr>
          <p:nvPr>
            <p:ph type="sldNum" sz="quarter" idx="10"/>
          </p:nvPr>
        </p:nvSpPr>
        <p:spPr/>
        <p:txBody>
          <a:bodyPr/>
          <a:lstStyle>
            <a:lvl1pPr>
              <a:defRPr/>
            </a:lvl1pPr>
          </a:lstStyle>
          <a:p>
            <a:fld id="{C325FE6C-1E50-4BF7-BBBA-BE5EE3B5E819}" type="slidenum">
              <a:rPr lang="fr-FR" smtClean="0"/>
              <a:pPr/>
              <a:t>‹N°›</a:t>
            </a:fld>
            <a:endParaRPr lang="fr-FR" dirty="0"/>
          </a:p>
        </p:txBody>
      </p:sp>
    </p:spTree>
    <p:extLst>
      <p:ext uri="{BB962C8B-B14F-4D97-AF65-F5344CB8AC3E}">
        <p14:creationId xmlns:p14="http://schemas.microsoft.com/office/powerpoint/2010/main" val="3902935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3"/>
          <p:cNvSpPr>
            <a:spLocks noGrp="1"/>
          </p:cNvSpPr>
          <p:nvPr>
            <p:ph type="sldNum" sz="quarter" idx="10"/>
          </p:nvPr>
        </p:nvSpPr>
        <p:spPr/>
        <p:txBody>
          <a:bodyPr/>
          <a:lstStyle>
            <a:lvl1pPr>
              <a:defRPr/>
            </a:lvl1pPr>
          </a:lstStyle>
          <a:p>
            <a:r>
              <a:rPr lang="fr-FR"/>
              <a:t>Page </a:t>
            </a:r>
            <a:fld id="{386CFDDA-8CDC-445F-95F6-0026B8835C0B}" type="slidenum">
              <a:rPr lang="fr-FR"/>
              <a:pPr/>
              <a:t>‹N°›</a:t>
            </a:fld>
            <a:endParaRPr lang="fr-FR"/>
          </a:p>
        </p:txBody>
      </p:sp>
    </p:spTree>
    <p:extLst>
      <p:ext uri="{BB962C8B-B14F-4D97-AF65-F5344CB8AC3E}">
        <p14:creationId xmlns:p14="http://schemas.microsoft.com/office/powerpoint/2010/main" val="3389516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934200" y="76200"/>
            <a:ext cx="1981200" cy="6019800"/>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990600" y="76200"/>
            <a:ext cx="5791200" cy="60198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3"/>
          <p:cNvSpPr>
            <a:spLocks noGrp="1"/>
          </p:cNvSpPr>
          <p:nvPr>
            <p:ph type="sldNum" sz="quarter" idx="10"/>
          </p:nvPr>
        </p:nvSpPr>
        <p:spPr/>
        <p:txBody>
          <a:bodyPr/>
          <a:lstStyle>
            <a:lvl1pPr>
              <a:defRPr/>
            </a:lvl1pPr>
          </a:lstStyle>
          <a:p>
            <a:r>
              <a:rPr lang="fr-FR"/>
              <a:t>Page </a:t>
            </a:r>
            <a:fld id="{36F261CE-A012-4414-A191-8A57C261220C}" type="slidenum">
              <a:rPr lang="fr-FR"/>
              <a:pPr/>
              <a:t>‹N°›</a:t>
            </a:fld>
            <a:endParaRPr lang="fr-FR"/>
          </a:p>
        </p:txBody>
      </p:sp>
    </p:spTree>
    <p:extLst>
      <p:ext uri="{BB962C8B-B14F-4D97-AF65-F5344CB8AC3E}">
        <p14:creationId xmlns:p14="http://schemas.microsoft.com/office/powerpoint/2010/main" val="12722054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re. Contenu et 2 contenus">
    <p:spTree>
      <p:nvGrpSpPr>
        <p:cNvPr id="1" name=""/>
        <p:cNvGrpSpPr/>
        <p:nvPr/>
      </p:nvGrpSpPr>
      <p:grpSpPr>
        <a:xfrm>
          <a:off x="0" y="0"/>
          <a:ext cx="0" cy="0"/>
          <a:chOff x="0" y="0"/>
          <a:chExt cx="0" cy="0"/>
        </a:xfrm>
      </p:grpSpPr>
      <p:sp>
        <p:nvSpPr>
          <p:cNvPr id="2" name="Titre 1"/>
          <p:cNvSpPr>
            <a:spLocks noGrp="1"/>
          </p:cNvSpPr>
          <p:nvPr>
            <p:ph type="title"/>
          </p:nvPr>
        </p:nvSpPr>
        <p:spPr>
          <a:xfrm>
            <a:off x="990600" y="76200"/>
            <a:ext cx="7924800" cy="457200"/>
          </a:xfrm>
        </p:spPr>
        <p:txBody>
          <a:bodyPr/>
          <a:lstStyle/>
          <a:p>
            <a:r>
              <a:rPr lang="fr-FR" smtClean="0"/>
              <a:t>Modifiez le style du titre</a:t>
            </a:r>
            <a:endParaRPr lang="fr-FR"/>
          </a:p>
        </p:txBody>
      </p:sp>
      <p:sp>
        <p:nvSpPr>
          <p:cNvPr id="3" name="Espace réservé du contenu 2"/>
          <p:cNvSpPr>
            <a:spLocks noGrp="1"/>
          </p:cNvSpPr>
          <p:nvPr>
            <p:ph sz="half" idx="1"/>
          </p:nvPr>
        </p:nvSpPr>
        <p:spPr>
          <a:xfrm>
            <a:off x="990600" y="838200"/>
            <a:ext cx="3848100" cy="52578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quarter" idx="2"/>
          </p:nvPr>
        </p:nvSpPr>
        <p:spPr>
          <a:xfrm>
            <a:off x="4991100" y="838200"/>
            <a:ext cx="3848100" cy="25527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contenu 4"/>
          <p:cNvSpPr>
            <a:spLocks noGrp="1"/>
          </p:cNvSpPr>
          <p:nvPr>
            <p:ph sz="quarter" idx="3"/>
          </p:nvPr>
        </p:nvSpPr>
        <p:spPr>
          <a:xfrm>
            <a:off x="4991100" y="3543300"/>
            <a:ext cx="3848100" cy="25527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numéro de diapositive 5"/>
          <p:cNvSpPr>
            <a:spLocks noGrp="1"/>
          </p:cNvSpPr>
          <p:nvPr>
            <p:ph type="sldNum" sz="quarter" idx="10"/>
          </p:nvPr>
        </p:nvSpPr>
        <p:spPr>
          <a:xfrm>
            <a:off x="7239000" y="6400800"/>
            <a:ext cx="1905000" cy="457200"/>
          </a:xfrm>
        </p:spPr>
        <p:txBody>
          <a:bodyPr/>
          <a:lstStyle>
            <a:lvl1pPr>
              <a:defRPr/>
            </a:lvl1pPr>
          </a:lstStyle>
          <a:p>
            <a:r>
              <a:rPr lang="fr-FR"/>
              <a:t>Page </a:t>
            </a:r>
            <a:fld id="{48A0B56B-113F-4A07-A5B4-724CF82C4E47}" type="slidenum">
              <a:rPr lang="fr-FR"/>
              <a:pPr/>
              <a:t>‹N°›</a:t>
            </a:fld>
            <a:endParaRPr lang="fr-FR"/>
          </a:p>
        </p:txBody>
      </p:sp>
    </p:spTree>
    <p:extLst>
      <p:ext uri="{BB962C8B-B14F-4D97-AF65-F5344CB8AC3E}">
        <p14:creationId xmlns:p14="http://schemas.microsoft.com/office/powerpoint/2010/main" val="33128558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re. Contenu et texte">
    <p:spTree>
      <p:nvGrpSpPr>
        <p:cNvPr id="1" name=""/>
        <p:cNvGrpSpPr/>
        <p:nvPr/>
      </p:nvGrpSpPr>
      <p:grpSpPr>
        <a:xfrm>
          <a:off x="0" y="0"/>
          <a:ext cx="0" cy="0"/>
          <a:chOff x="0" y="0"/>
          <a:chExt cx="0" cy="0"/>
        </a:xfrm>
      </p:grpSpPr>
      <p:sp>
        <p:nvSpPr>
          <p:cNvPr id="2" name="Titre 1"/>
          <p:cNvSpPr>
            <a:spLocks noGrp="1"/>
          </p:cNvSpPr>
          <p:nvPr>
            <p:ph type="title"/>
          </p:nvPr>
        </p:nvSpPr>
        <p:spPr>
          <a:xfrm>
            <a:off x="990600" y="76200"/>
            <a:ext cx="7924800" cy="457200"/>
          </a:xfrm>
        </p:spPr>
        <p:txBody>
          <a:bodyPr/>
          <a:lstStyle/>
          <a:p>
            <a:r>
              <a:rPr lang="fr-FR" smtClean="0"/>
              <a:t>Modifiez le style du titre</a:t>
            </a:r>
            <a:endParaRPr lang="fr-FR"/>
          </a:p>
        </p:txBody>
      </p:sp>
      <p:sp>
        <p:nvSpPr>
          <p:cNvPr id="3" name="Espace réservé du contenu 2"/>
          <p:cNvSpPr>
            <a:spLocks noGrp="1"/>
          </p:cNvSpPr>
          <p:nvPr>
            <p:ph sz="half" idx="1"/>
          </p:nvPr>
        </p:nvSpPr>
        <p:spPr>
          <a:xfrm>
            <a:off x="990600" y="838200"/>
            <a:ext cx="3848100" cy="52578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991100" y="838200"/>
            <a:ext cx="3848100" cy="52578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numéro de diapositive 4"/>
          <p:cNvSpPr>
            <a:spLocks noGrp="1"/>
          </p:cNvSpPr>
          <p:nvPr>
            <p:ph type="sldNum" sz="quarter" idx="10"/>
          </p:nvPr>
        </p:nvSpPr>
        <p:spPr>
          <a:xfrm>
            <a:off x="7239000" y="6400800"/>
            <a:ext cx="1905000" cy="457200"/>
          </a:xfrm>
        </p:spPr>
        <p:txBody>
          <a:bodyPr/>
          <a:lstStyle>
            <a:lvl1pPr>
              <a:defRPr/>
            </a:lvl1pPr>
          </a:lstStyle>
          <a:p>
            <a:r>
              <a:rPr lang="fr-FR"/>
              <a:t>Page </a:t>
            </a:r>
            <a:fld id="{7AB288D3-E956-4C4B-94D8-CD505A9A8DBB}" type="slidenum">
              <a:rPr lang="fr-FR"/>
              <a:pPr/>
              <a:t>‹N°›</a:t>
            </a:fld>
            <a:endParaRPr lang="fr-FR"/>
          </a:p>
        </p:txBody>
      </p:sp>
    </p:spTree>
    <p:extLst>
      <p:ext uri="{BB962C8B-B14F-4D97-AF65-F5344CB8AC3E}">
        <p14:creationId xmlns:p14="http://schemas.microsoft.com/office/powerpoint/2010/main" val="3311717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u numéro de diapositive 3"/>
          <p:cNvSpPr>
            <a:spLocks noGrp="1"/>
          </p:cNvSpPr>
          <p:nvPr>
            <p:ph type="sldNum" sz="quarter" idx="10"/>
          </p:nvPr>
        </p:nvSpPr>
        <p:spPr/>
        <p:txBody>
          <a:bodyPr/>
          <a:lstStyle>
            <a:lvl1pPr>
              <a:defRPr/>
            </a:lvl1pPr>
          </a:lstStyle>
          <a:p>
            <a:r>
              <a:rPr lang="fr-FR" dirty="0" smtClean="0"/>
              <a:t>Page </a:t>
            </a:r>
            <a:fld id="{FB073EA7-5611-41C4-A7B2-08516BE5D33C}" type="slidenum">
              <a:rPr lang="fr-FR" smtClean="0"/>
              <a:pPr/>
              <a:t>‹N°›</a:t>
            </a:fld>
            <a:endParaRPr lang="fr-FR" dirty="0"/>
          </a:p>
        </p:txBody>
      </p:sp>
    </p:spTree>
    <p:extLst>
      <p:ext uri="{BB962C8B-B14F-4D97-AF65-F5344CB8AC3E}">
        <p14:creationId xmlns:p14="http://schemas.microsoft.com/office/powerpoint/2010/main" val="729014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Espace réservé du numéro de diapositive 3"/>
          <p:cNvSpPr>
            <a:spLocks noGrp="1"/>
          </p:cNvSpPr>
          <p:nvPr>
            <p:ph type="sldNum" sz="quarter" idx="10"/>
          </p:nvPr>
        </p:nvSpPr>
        <p:spPr/>
        <p:txBody>
          <a:bodyPr/>
          <a:lstStyle>
            <a:lvl1pPr>
              <a:defRPr/>
            </a:lvl1pPr>
          </a:lstStyle>
          <a:p>
            <a:r>
              <a:rPr lang="fr-FR"/>
              <a:t>Page </a:t>
            </a:r>
            <a:fld id="{6CD017B4-0D5C-4DF0-A2B0-3B4CD981244F}" type="slidenum">
              <a:rPr lang="fr-FR"/>
              <a:pPr/>
              <a:t>‹N°›</a:t>
            </a:fld>
            <a:endParaRPr lang="fr-FR"/>
          </a:p>
        </p:txBody>
      </p:sp>
    </p:spTree>
    <p:extLst>
      <p:ext uri="{BB962C8B-B14F-4D97-AF65-F5344CB8AC3E}">
        <p14:creationId xmlns:p14="http://schemas.microsoft.com/office/powerpoint/2010/main" val="3089160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990600" y="838200"/>
            <a:ext cx="38481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91100" y="838200"/>
            <a:ext cx="38481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numéro de diapositive 4"/>
          <p:cNvSpPr>
            <a:spLocks noGrp="1"/>
          </p:cNvSpPr>
          <p:nvPr>
            <p:ph type="sldNum" sz="quarter" idx="10"/>
          </p:nvPr>
        </p:nvSpPr>
        <p:spPr/>
        <p:txBody>
          <a:bodyPr/>
          <a:lstStyle>
            <a:lvl1pPr>
              <a:defRPr/>
            </a:lvl1pPr>
          </a:lstStyle>
          <a:p>
            <a:r>
              <a:rPr lang="fr-FR"/>
              <a:t>Page </a:t>
            </a:r>
            <a:fld id="{5DA13F18-93F3-48E2-9DB5-DEC86A896048}" type="slidenum">
              <a:rPr lang="fr-FR"/>
              <a:pPr/>
              <a:t>‹N°›</a:t>
            </a:fld>
            <a:endParaRPr lang="fr-FR"/>
          </a:p>
        </p:txBody>
      </p:sp>
    </p:spTree>
    <p:extLst>
      <p:ext uri="{BB962C8B-B14F-4D97-AF65-F5344CB8AC3E}">
        <p14:creationId xmlns:p14="http://schemas.microsoft.com/office/powerpoint/2010/main" val="2876897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u numéro de diapositive 6"/>
          <p:cNvSpPr>
            <a:spLocks noGrp="1"/>
          </p:cNvSpPr>
          <p:nvPr>
            <p:ph type="sldNum" sz="quarter" idx="10"/>
          </p:nvPr>
        </p:nvSpPr>
        <p:spPr/>
        <p:txBody>
          <a:bodyPr/>
          <a:lstStyle>
            <a:lvl1pPr>
              <a:defRPr/>
            </a:lvl1pPr>
          </a:lstStyle>
          <a:p>
            <a:r>
              <a:rPr lang="fr-FR"/>
              <a:t>Page </a:t>
            </a:r>
            <a:fld id="{2E606F92-5750-4A27-A3AE-4752FEA0F33E}" type="slidenum">
              <a:rPr lang="fr-FR"/>
              <a:pPr/>
              <a:t>‹N°›</a:t>
            </a:fld>
            <a:endParaRPr lang="fr-FR"/>
          </a:p>
        </p:txBody>
      </p:sp>
    </p:spTree>
    <p:extLst>
      <p:ext uri="{BB962C8B-B14F-4D97-AF65-F5344CB8AC3E}">
        <p14:creationId xmlns:p14="http://schemas.microsoft.com/office/powerpoint/2010/main" val="2676947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numéro de diapositive 2"/>
          <p:cNvSpPr>
            <a:spLocks noGrp="1"/>
          </p:cNvSpPr>
          <p:nvPr>
            <p:ph type="sldNum" sz="quarter" idx="10"/>
          </p:nvPr>
        </p:nvSpPr>
        <p:spPr/>
        <p:txBody>
          <a:bodyPr/>
          <a:lstStyle>
            <a:lvl1pPr>
              <a:defRPr/>
            </a:lvl1pPr>
          </a:lstStyle>
          <a:p>
            <a:r>
              <a:rPr lang="fr-FR"/>
              <a:t>Page </a:t>
            </a:r>
            <a:fld id="{D4351CF3-E3B8-4FB7-A3A4-5AAC7AB453EC}" type="slidenum">
              <a:rPr lang="fr-FR"/>
              <a:pPr/>
              <a:t>‹N°›</a:t>
            </a:fld>
            <a:endParaRPr lang="fr-FR"/>
          </a:p>
        </p:txBody>
      </p:sp>
    </p:spTree>
    <p:extLst>
      <p:ext uri="{BB962C8B-B14F-4D97-AF65-F5344CB8AC3E}">
        <p14:creationId xmlns:p14="http://schemas.microsoft.com/office/powerpoint/2010/main" val="1361487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0"/>
          </p:nvPr>
        </p:nvSpPr>
        <p:spPr/>
        <p:txBody>
          <a:bodyPr/>
          <a:lstStyle>
            <a:lvl1pPr>
              <a:defRPr/>
            </a:lvl1pPr>
          </a:lstStyle>
          <a:p>
            <a:r>
              <a:rPr lang="fr-FR"/>
              <a:t>Page </a:t>
            </a:r>
            <a:fld id="{4DB1A583-758D-4F20-BD01-FB92202FDEE6}" type="slidenum">
              <a:rPr lang="fr-FR"/>
              <a:pPr/>
              <a:t>‹N°›</a:t>
            </a:fld>
            <a:endParaRPr lang="fr-FR"/>
          </a:p>
        </p:txBody>
      </p:sp>
    </p:spTree>
    <p:extLst>
      <p:ext uri="{BB962C8B-B14F-4D97-AF65-F5344CB8AC3E}">
        <p14:creationId xmlns:p14="http://schemas.microsoft.com/office/powerpoint/2010/main" val="3261185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u numéro de diapositive 4"/>
          <p:cNvSpPr>
            <a:spLocks noGrp="1"/>
          </p:cNvSpPr>
          <p:nvPr>
            <p:ph type="sldNum" sz="quarter" idx="10"/>
          </p:nvPr>
        </p:nvSpPr>
        <p:spPr/>
        <p:txBody>
          <a:bodyPr/>
          <a:lstStyle>
            <a:lvl1pPr>
              <a:defRPr/>
            </a:lvl1pPr>
          </a:lstStyle>
          <a:p>
            <a:r>
              <a:rPr lang="fr-FR"/>
              <a:t>Page </a:t>
            </a:r>
            <a:fld id="{3E76DDD6-1B85-46C8-B03F-E276FBCABE0E}" type="slidenum">
              <a:rPr lang="fr-FR"/>
              <a:pPr/>
              <a:t>‹N°›</a:t>
            </a:fld>
            <a:endParaRPr lang="fr-FR"/>
          </a:p>
        </p:txBody>
      </p:sp>
    </p:spTree>
    <p:extLst>
      <p:ext uri="{BB962C8B-B14F-4D97-AF65-F5344CB8AC3E}">
        <p14:creationId xmlns:p14="http://schemas.microsoft.com/office/powerpoint/2010/main" val="2825391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u numéro de diapositive 4"/>
          <p:cNvSpPr>
            <a:spLocks noGrp="1"/>
          </p:cNvSpPr>
          <p:nvPr>
            <p:ph type="sldNum" sz="quarter" idx="10"/>
          </p:nvPr>
        </p:nvSpPr>
        <p:spPr/>
        <p:txBody>
          <a:bodyPr/>
          <a:lstStyle>
            <a:lvl1pPr>
              <a:defRPr/>
            </a:lvl1pPr>
          </a:lstStyle>
          <a:p>
            <a:r>
              <a:rPr lang="fr-FR"/>
              <a:t>Page </a:t>
            </a:r>
            <a:fld id="{4C97316A-8F08-4F43-ADAE-59EC97E75F0B}" type="slidenum">
              <a:rPr lang="fr-FR"/>
              <a:pPr/>
              <a:t>‹N°›</a:t>
            </a:fld>
            <a:endParaRPr lang="fr-FR"/>
          </a:p>
        </p:txBody>
      </p:sp>
    </p:spTree>
    <p:extLst>
      <p:ext uri="{BB962C8B-B14F-4D97-AF65-F5344CB8AC3E}">
        <p14:creationId xmlns:p14="http://schemas.microsoft.com/office/powerpoint/2010/main" val="848554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bwMode="auto">
          <a:xfrm>
            <a:off x="990600" y="76200"/>
            <a:ext cx="792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30723" name="Rectangle 3"/>
          <p:cNvSpPr>
            <a:spLocks noGrp="1" noChangeArrowheads="1"/>
          </p:cNvSpPr>
          <p:nvPr>
            <p:ph type="body" idx="1"/>
          </p:nvPr>
        </p:nvSpPr>
        <p:spPr bwMode="auto">
          <a:xfrm>
            <a:off x="990600" y="838200"/>
            <a:ext cx="78486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30725" name="Line 5"/>
          <p:cNvSpPr>
            <a:spLocks noChangeShapeType="1"/>
          </p:cNvSpPr>
          <p:nvPr/>
        </p:nvSpPr>
        <p:spPr bwMode="auto">
          <a:xfrm>
            <a:off x="1066800" y="609600"/>
            <a:ext cx="8077200" cy="0"/>
          </a:xfrm>
          <a:prstGeom prst="line">
            <a:avLst/>
          </a:prstGeom>
          <a:noFill/>
          <a:ln w="539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0726" name="Rectangle 6"/>
          <p:cNvSpPr>
            <a:spLocks noGrp="1" noChangeArrowheads="1"/>
          </p:cNvSpPr>
          <p:nvPr>
            <p:ph type="sldNum" sz="quarter" idx="4"/>
          </p:nvPr>
        </p:nvSpPr>
        <p:spPr bwMode="auto">
          <a:xfrm>
            <a:off x="72390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ClrTx/>
              <a:buFontTx/>
              <a:buNone/>
              <a:defRPr>
                <a:solidFill>
                  <a:schemeClr val="tx1"/>
                </a:solidFill>
              </a:defRPr>
            </a:lvl1pPr>
          </a:lstStyle>
          <a:p>
            <a:r>
              <a:rPr lang="fr-FR" dirty="0"/>
              <a:t>Page </a:t>
            </a:r>
            <a:fld id="{1529046C-7393-4D3E-8CF2-C2FACC0ACE3E}" type="slidenum">
              <a:rPr lang="fr-FR"/>
              <a:pPr/>
              <a:t>‹N°›</a:t>
            </a:fld>
            <a:endParaRPr lang="fr-FR" dirty="0"/>
          </a:p>
        </p:txBody>
      </p:sp>
      <p:pic>
        <p:nvPicPr>
          <p:cNvPr id="30727" name="Picture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52400" y="152400"/>
            <a:ext cx="755650" cy="119856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hf hdr="0" ftr="0" dt="0"/>
  <p:txStyles>
    <p:titleStyle>
      <a:lvl1pPr algn="l" rtl="0" eaLnBrk="1" fontAlgn="base" hangingPunct="1">
        <a:spcBef>
          <a:spcPct val="0"/>
        </a:spcBef>
        <a:spcAft>
          <a:spcPct val="0"/>
        </a:spcAft>
        <a:defRPr sz="2000" b="1">
          <a:solidFill>
            <a:srgbClr val="000099"/>
          </a:solidFill>
          <a:latin typeface="+mj-lt"/>
          <a:ea typeface="+mj-ea"/>
          <a:cs typeface="+mj-cs"/>
        </a:defRPr>
      </a:lvl1pPr>
      <a:lvl2pPr algn="l" rtl="0" eaLnBrk="1" fontAlgn="base" hangingPunct="1">
        <a:spcBef>
          <a:spcPct val="0"/>
        </a:spcBef>
        <a:spcAft>
          <a:spcPct val="0"/>
        </a:spcAft>
        <a:defRPr sz="2000" b="1">
          <a:solidFill>
            <a:srgbClr val="000099"/>
          </a:solidFill>
          <a:latin typeface="Arial" charset="0"/>
        </a:defRPr>
      </a:lvl2pPr>
      <a:lvl3pPr algn="l" rtl="0" eaLnBrk="1" fontAlgn="base" hangingPunct="1">
        <a:spcBef>
          <a:spcPct val="0"/>
        </a:spcBef>
        <a:spcAft>
          <a:spcPct val="0"/>
        </a:spcAft>
        <a:defRPr sz="2000" b="1">
          <a:solidFill>
            <a:srgbClr val="000099"/>
          </a:solidFill>
          <a:latin typeface="Arial" charset="0"/>
        </a:defRPr>
      </a:lvl3pPr>
      <a:lvl4pPr algn="l" rtl="0" eaLnBrk="1" fontAlgn="base" hangingPunct="1">
        <a:spcBef>
          <a:spcPct val="0"/>
        </a:spcBef>
        <a:spcAft>
          <a:spcPct val="0"/>
        </a:spcAft>
        <a:defRPr sz="2000" b="1">
          <a:solidFill>
            <a:srgbClr val="000099"/>
          </a:solidFill>
          <a:latin typeface="Arial" charset="0"/>
        </a:defRPr>
      </a:lvl4pPr>
      <a:lvl5pPr algn="l" rtl="0" eaLnBrk="1" fontAlgn="base" hangingPunct="1">
        <a:spcBef>
          <a:spcPct val="0"/>
        </a:spcBef>
        <a:spcAft>
          <a:spcPct val="0"/>
        </a:spcAft>
        <a:defRPr sz="2000" b="1">
          <a:solidFill>
            <a:srgbClr val="000099"/>
          </a:solidFill>
          <a:latin typeface="Arial" charset="0"/>
        </a:defRPr>
      </a:lvl5pPr>
      <a:lvl6pPr marL="457200" algn="l" rtl="0" eaLnBrk="1" fontAlgn="base" hangingPunct="1">
        <a:spcBef>
          <a:spcPct val="0"/>
        </a:spcBef>
        <a:spcAft>
          <a:spcPct val="0"/>
        </a:spcAft>
        <a:defRPr sz="2000" b="1">
          <a:solidFill>
            <a:srgbClr val="000099"/>
          </a:solidFill>
          <a:latin typeface="Arial" charset="0"/>
        </a:defRPr>
      </a:lvl6pPr>
      <a:lvl7pPr marL="914400" algn="l" rtl="0" eaLnBrk="1" fontAlgn="base" hangingPunct="1">
        <a:spcBef>
          <a:spcPct val="0"/>
        </a:spcBef>
        <a:spcAft>
          <a:spcPct val="0"/>
        </a:spcAft>
        <a:defRPr sz="2000" b="1">
          <a:solidFill>
            <a:srgbClr val="000099"/>
          </a:solidFill>
          <a:latin typeface="Arial" charset="0"/>
        </a:defRPr>
      </a:lvl7pPr>
      <a:lvl8pPr marL="1371600" algn="l" rtl="0" eaLnBrk="1" fontAlgn="base" hangingPunct="1">
        <a:spcBef>
          <a:spcPct val="0"/>
        </a:spcBef>
        <a:spcAft>
          <a:spcPct val="0"/>
        </a:spcAft>
        <a:defRPr sz="2000" b="1">
          <a:solidFill>
            <a:srgbClr val="000099"/>
          </a:solidFill>
          <a:latin typeface="Arial" charset="0"/>
        </a:defRPr>
      </a:lvl8pPr>
      <a:lvl9pPr marL="1828800" algn="l" rtl="0" eaLnBrk="1" fontAlgn="base" hangingPunct="1">
        <a:spcBef>
          <a:spcPct val="0"/>
        </a:spcBef>
        <a:spcAft>
          <a:spcPct val="0"/>
        </a:spcAft>
        <a:defRPr sz="2000" b="1">
          <a:solidFill>
            <a:srgbClr val="000099"/>
          </a:solidFill>
          <a:latin typeface="Arial" charset="0"/>
        </a:defRPr>
      </a:lvl9pPr>
    </p:titleStyle>
    <p:bodyStyle>
      <a:lvl1pPr marL="342900" indent="-342900" algn="l" rtl="0" eaLnBrk="1" fontAlgn="base" hangingPunct="1">
        <a:spcBef>
          <a:spcPct val="20000"/>
        </a:spcBef>
        <a:spcAft>
          <a:spcPct val="0"/>
        </a:spcAft>
        <a:buClr>
          <a:srgbClr val="FF9900"/>
        </a:buClr>
        <a:buChar char="•"/>
        <a:defRPr sz="2200">
          <a:solidFill>
            <a:srgbClr val="000099"/>
          </a:solidFill>
          <a:latin typeface="+mn-lt"/>
          <a:ea typeface="+mn-ea"/>
          <a:cs typeface="+mn-cs"/>
        </a:defRPr>
      </a:lvl1pPr>
      <a:lvl2pPr marL="742950" indent="-285750" algn="l" rtl="0" eaLnBrk="1" fontAlgn="base" hangingPunct="1">
        <a:spcBef>
          <a:spcPct val="20000"/>
        </a:spcBef>
        <a:spcAft>
          <a:spcPct val="0"/>
        </a:spcAft>
        <a:buClr>
          <a:srgbClr val="FF9900"/>
        </a:buClr>
        <a:buChar char="–"/>
        <a:defRPr sz="2000">
          <a:solidFill>
            <a:srgbClr val="000099"/>
          </a:solidFill>
          <a:latin typeface="+mn-lt"/>
        </a:defRPr>
      </a:lvl2pPr>
      <a:lvl3pPr marL="1143000" indent="-228600" algn="l" rtl="0" eaLnBrk="1" fontAlgn="base" hangingPunct="1">
        <a:spcBef>
          <a:spcPct val="20000"/>
        </a:spcBef>
        <a:spcAft>
          <a:spcPct val="0"/>
        </a:spcAft>
        <a:buClr>
          <a:srgbClr val="FF9900"/>
        </a:buClr>
        <a:buChar char="•"/>
        <a:defRPr>
          <a:solidFill>
            <a:srgbClr val="000099"/>
          </a:solidFill>
          <a:latin typeface="+mn-lt"/>
        </a:defRPr>
      </a:lvl3pPr>
      <a:lvl4pPr marL="1562100" indent="-228600" algn="l" rtl="0" eaLnBrk="1" fontAlgn="base" hangingPunct="1">
        <a:spcBef>
          <a:spcPct val="20000"/>
        </a:spcBef>
        <a:spcAft>
          <a:spcPct val="0"/>
        </a:spcAft>
        <a:buClr>
          <a:srgbClr val="FF9900"/>
        </a:buClr>
        <a:buChar char="–"/>
        <a:defRPr>
          <a:solidFill>
            <a:srgbClr val="000099"/>
          </a:solidFill>
          <a:latin typeface="+mn-lt"/>
        </a:defRPr>
      </a:lvl4pPr>
      <a:lvl5pPr marL="1981200" indent="-228600" algn="l" rtl="0" eaLnBrk="1" fontAlgn="base" hangingPunct="1">
        <a:spcBef>
          <a:spcPct val="20000"/>
        </a:spcBef>
        <a:spcAft>
          <a:spcPct val="0"/>
        </a:spcAft>
        <a:buClr>
          <a:srgbClr val="FF9900"/>
        </a:buClr>
        <a:buChar char="»"/>
        <a:defRPr>
          <a:solidFill>
            <a:srgbClr val="000099"/>
          </a:solidFill>
          <a:latin typeface="+mn-lt"/>
        </a:defRPr>
      </a:lvl5pPr>
      <a:lvl6pPr marL="2438400" indent="-228600" algn="l" rtl="0" eaLnBrk="1" fontAlgn="base" hangingPunct="1">
        <a:spcBef>
          <a:spcPct val="20000"/>
        </a:spcBef>
        <a:spcAft>
          <a:spcPct val="0"/>
        </a:spcAft>
        <a:buClr>
          <a:srgbClr val="FF9900"/>
        </a:buClr>
        <a:buChar char="»"/>
        <a:defRPr>
          <a:solidFill>
            <a:srgbClr val="000099"/>
          </a:solidFill>
          <a:latin typeface="+mn-lt"/>
        </a:defRPr>
      </a:lvl6pPr>
      <a:lvl7pPr marL="2895600" indent="-228600" algn="l" rtl="0" eaLnBrk="1" fontAlgn="base" hangingPunct="1">
        <a:spcBef>
          <a:spcPct val="20000"/>
        </a:spcBef>
        <a:spcAft>
          <a:spcPct val="0"/>
        </a:spcAft>
        <a:buClr>
          <a:srgbClr val="FF9900"/>
        </a:buClr>
        <a:buChar char="»"/>
        <a:defRPr>
          <a:solidFill>
            <a:srgbClr val="000099"/>
          </a:solidFill>
          <a:latin typeface="+mn-lt"/>
        </a:defRPr>
      </a:lvl7pPr>
      <a:lvl8pPr marL="3352800" indent="-228600" algn="l" rtl="0" eaLnBrk="1" fontAlgn="base" hangingPunct="1">
        <a:spcBef>
          <a:spcPct val="20000"/>
        </a:spcBef>
        <a:spcAft>
          <a:spcPct val="0"/>
        </a:spcAft>
        <a:buClr>
          <a:srgbClr val="FF9900"/>
        </a:buClr>
        <a:buChar char="»"/>
        <a:defRPr>
          <a:solidFill>
            <a:srgbClr val="000099"/>
          </a:solidFill>
          <a:latin typeface="+mn-lt"/>
        </a:defRPr>
      </a:lvl8pPr>
      <a:lvl9pPr marL="3810000" indent="-228600" algn="l" rtl="0" eaLnBrk="1" fontAlgn="base" hangingPunct="1">
        <a:spcBef>
          <a:spcPct val="20000"/>
        </a:spcBef>
        <a:spcAft>
          <a:spcPct val="0"/>
        </a:spcAft>
        <a:buClr>
          <a:srgbClr val="FF9900"/>
        </a:buClr>
        <a:buChar char="»"/>
        <a:defRPr>
          <a:solidFill>
            <a:srgbClr val="000099"/>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3.jp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043608" y="836712"/>
            <a:ext cx="8621960" cy="1037158"/>
          </a:xfrm>
        </p:spPr>
        <p:txBody>
          <a:bodyPr/>
          <a:lstStyle/>
          <a:p>
            <a:r>
              <a:rPr lang="fr-FR" sz="2800" dirty="0" smtClean="0">
                <a:solidFill>
                  <a:schemeClr val="tx1"/>
                </a:solidFill>
                <a:latin typeface="Berlin Sans FB Demi" panose="020E0802020502020306" pitchFamily="34" charset="0"/>
              </a:rPr>
              <a:t/>
            </a:r>
            <a:br>
              <a:rPr lang="fr-FR" sz="2800" dirty="0" smtClean="0">
                <a:solidFill>
                  <a:schemeClr val="tx1"/>
                </a:solidFill>
                <a:latin typeface="Berlin Sans FB Demi" panose="020E0802020502020306" pitchFamily="34" charset="0"/>
              </a:rPr>
            </a:br>
            <a:r>
              <a:rPr lang="fr-FR" sz="2800" dirty="0" smtClean="0">
                <a:solidFill>
                  <a:schemeClr val="tx1"/>
                </a:solidFill>
                <a:latin typeface="Berlin Sans FB Demi" panose="020E0802020502020306" pitchFamily="34" charset="0"/>
              </a:rPr>
              <a:t>LE </a:t>
            </a:r>
            <a:r>
              <a:rPr lang="fr-FR" sz="2800" dirty="0">
                <a:solidFill>
                  <a:schemeClr val="tx1"/>
                </a:solidFill>
                <a:latin typeface="Berlin Sans FB Demi" panose="020E0802020502020306" pitchFamily="34" charset="0"/>
              </a:rPr>
              <a:t>SOUTIEN REGIONAL AUX REFUGIES SYRIENS</a:t>
            </a:r>
            <a:br>
              <a:rPr lang="fr-FR" sz="2800" dirty="0">
                <a:solidFill>
                  <a:schemeClr val="tx1"/>
                </a:solidFill>
                <a:latin typeface="Berlin Sans FB Demi" panose="020E0802020502020306" pitchFamily="34" charset="0"/>
              </a:rPr>
            </a:br>
            <a:endParaRPr lang="fr-FR" dirty="0">
              <a:solidFill>
                <a:schemeClr val="tx1"/>
              </a:solidFill>
              <a:latin typeface="Berlin Sans FB Demi" panose="020E0802020502020306" pitchFamily="34" charset="0"/>
            </a:endParaRPr>
          </a:p>
        </p:txBody>
      </p:sp>
      <p:sp>
        <p:nvSpPr>
          <p:cNvPr id="3075" name="Rectangle 3"/>
          <p:cNvSpPr>
            <a:spLocks noGrp="1" noChangeArrowheads="1"/>
          </p:cNvSpPr>
          <p:nvPr>
            <p:ph type="subTitle" idx="1"/>
          </p:nvPr>
        </p:nvSpPr>
        <p:spPr>
          <a:xfrm>
            <a:off x="1187450" y="2852738"/>
            <a:ext cx="6552902" cy="1224334"/>
          </a:xfrm>
        </p:spPr>
        <p:txBody>
          <a:bodyPr/>
          <a:lstStyle/>
          <a:p>
            <a:r>
              <a:rPr lang="fr-FR" sz="3600" b="1" dirty="0" smtClean="0">
                <a:solidFill>
                  <a:srgbClr val="333399"/>
                </a:solidFill>
              </a:rPr>
              <a:t>Le soutien régional aux réfugiés syriens </a:t>
            </a:r>
            <a:endParaRPr lang="fr-FR" sz="3600" b="1" dirty="0">
              <a:solidFill>
                <a:srgbClr val="333399"/>
              </a:solidFill>
            </a:endParaRPr>
          </a:p>
        </p:txBody>
      </p:sp>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4862" y="1992070"/>
            <a:ext cx="5985835" cy="3501553"/>
          </a:xfrm>
          <a:prstGeom prst="rect">
            <a:avLst/>
          </a:prstGeom>
        </p:spPr>
      </p:pic>
      <p:sp>
        <p:nvSpPr>
          <p:cNvPr id="2" name="ZoneTexte 1"/>
          <p:cNvSpPr txBox="1"/>
          <p:nvPr/>
        </p:nvSpPr>
        <p:spPr>
          <a:xfrm>
            <a:off x="611560" y="5877272"/>
            <a:ext cx="8532440" cy="338554"/>
          </a:xfrm>
          <a:prstGeom prst="rect">
            <a:avLst/>
          </a:prstGeom>
          <a:noFill/>
        </p:spPr>
        <p:txBody>
          <a:bodyPr wrap="square" rtlCol="0">
            <a:spAutoFit/>
          </a:bodyPr>
          <a:lstStyle/>
          <a:p>
            <a:pPr algn="ctr">
              <a:buNone/>
            </a:pPr>
            <a:r>
              <a:rPr lang="fr-FR" sz="1600" dirty="0" smtClean="0">
                <a:solidFill>
                  <a:schemeClr val="tx1"/>
                </a:solidFill>
                <a:latin typeface="Berlin Sans FB Demi" panose="020E0802020502020306" pitchFamily="34" charset="0"/>
              </a:rPr>
              <a:t>Délégation régionale à la solidarité internationale – Mission Humanitaire International </a:t>
            </a:r>
            <a:endParaRPr lang="fr-FR" sz="1600" dirty="0">
              <a:solidFill>
                <a:schemeClr val="tx1"/>
              </a:solidFill>
              <a:latin typeface="Berlin Sans FB Demi" panose="020E0802020502020306"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solidFill>
                  <a:schemeClr val="tx1"/>
                </a:solidFill>
                <a:latin typeface="Berlin Sans FB Demi" panose="020E0802020502020306" pitchFamily="34" charset="0"/>
              </a:rPr>
              <a:t>En 2013 &gt; 2015 </a:t>
            </a:r>
            <a:endParaRPr lang="fr-FR" sz="2800" dirty="0">
              <a:solidFill>
                <a:schemeClr val="tx1"/>
              </a:solidFill>
              <a:latin typeface="Berlin Sans FB Demi" panose="020E0802020502020306" pitchFamily="34" charset="0"/>
            </a:endParaRPr>
          </a:p>
        </p:txBody>
      </p:sp>
      <p:sp>
        <p:nvSpPr>
          <p:cNvPr id="3" name="Espace réservé du contenu 2"/>
          <p:cNvSpPr>
            <a:spLocks noGrp="1"/>
          </p:cNvSpPr>
          <p:nvPr>
            <p:ph idx="1"/>
          </p:nvPr>
        </p:nvSpPr>
        <p:spPr>
          <a:xfrm>
            <a:off x="4716016" y="-171400"/>
            <a:ext cx="3888432" cy="6303590"/>
          </a:xfrm>
        </p:spPr>
        <p:txBody>
          <a:bodyPr/>
          <a:lstStyle/>
          <a:p>
            <a:endParaRPr lang="fr-FR" sz="1600" dirty="0" smtClean="0">
              <a:solidFill>
                <a:schemeClr val="tx1"/>
              </a:solidFill>
              <a:latin typeface="Berlin Sans FB Demi" panose="020E0802020502020306" pitchFamily="34" charset="0"/>
            </a:endParaRPr>
          </a:p>
          <a:p>
            <a:endParaRPr lang="fr-FR" sz="1600" dirty="0">
              <a:solidFill>
                <a:schemeClr val="tx1"/>
              </a:solidFill>
              <a:latin typeface="Berlin Sans FB Demi" panose="020E0802020502020306" pitchFamily="34" charset="0"/>
            </a:endParaRPr>
          </a:p>
          <a:p>
            <a:pPr marL="0" indent="0">
              <a:buNone/>
            </a:pPr>
            <a:endParaRPr lang="fr-FR" sz="1800" dirty="0" smtClean="0">
              <a:solidFill>
                <a:schemeClr val="tx1"/>
              </a:solidFill>
              <a:latin typeface="Berlin Sans FB Demi" panose="020E0802020502020306" pitchFamily="34" charset="0"/>
            </a:endParaRPr>
          </a:p>
          <a:p>
            <a:pPr marL="0" indent="0" algn="just">
              <a:buNone/>
            </a:pPr>
            <a:r>
              <a:rPr lang="fr-FR" sz="1800" dirty="0" smtClean="0">
                <a:solidFill>
                  <a:schemeClr val="tx1"/>
                </a:solidFill>
                <a:latin typeface="Berlin Sans FB Demi" panose="020E0802020502020306" pitchFamily="34" charset="0"/>
              </a:rPr>
              <a:t>Financement (subvention de 78 000 euros) de la création par l’association </a:t>
            </a:r>
            <a:r>
              <a:rPr lang="fr-FR" sz="1800" dirty="0" err="1" smtClean="0">
                <a:solidFill>
                  <a:schemeClr val="tx1"/>
                </a:solidFill>
                <a:latin typeface="Berlin Sans FB Demi" panose="020E0802020502020306" pitchFamily="34" charset="0"/>
              </a:rPr>
              <a:t>Acted</a:t>
            </a:r>
            <a:r>
              <a:rPr lang="fr-FR" sz="1800" dirty="0" smtClean="0">
                <a:solidFill>
                  <a:schemeClr val="tx1"/>
                </a:solidFill>
                <a:latin typeface="Berlin Sans FB Demi" panose="020E0802020502020306" pitchFamily="34" charset="0"/>
              </a:rPr>
              <a:t> d’un atelier de femmes pour le </a:t>
            </a:r>
            <a:r>
              <a:rPr lang="fr-FR" sz="1800" b="1" dirty="0" smtClean="0">
                <a:solidFill>
                  <a:schemeClr val="tx1"/>
                </a:solidFill>
                <a:latin typeface="Berlin Sans FB Demi" panose="020E0802020502020306" pitchFamily="34" charset="0"/>
              </a:rPr>
              <a:t>moulage</a:t>
            </a:r>
            <a:r>
              <a:rPr lang="fr-FR" sz="1800" b="1" dirty="0">
                <a:solidFill>
                  <a:schemeClr val="tx1"/>
                </a:solidFill>
                <a:latin typeface="Berlin Sans FB Demi" panose="020E0802020502020306" pitchFamily="34" charset="0"/>
              </a:rPr>
              <a:t>, </a:t>
            </a:r>
            <a:r>
              <a:rPr lang="fr-FR" sz="1800" b="1" dirty="0" smtClean="0">
                <a:solidFill>
                  <a:schemeClr val="tx1"/>
                </a:solidFill>
                <a:latin typeface="Berlin Sans FB Demi" panose="020E0802020502020306" pitchFamily="34" charset="0"/>
              </a:rPr>
              <a:t>le séchage</a:t>
            </a:r>
            <a:r>
              <a:rPr lang="fr-FR" sz="1800" b="1" dirty="0">
                <a:solidFill>
                  <a:schemeClr val="tx1"/>
                </a:solidFill>
                <a:latin typeface="Berlin Sans FB Demi" panose="020E0802020502020306" pitchFamily="34" charset="0"/>
              </a:rPr>
              <a:t>, </a:t>
            </a:r>
            <a:r>
              <a:rPr lang="fr-FR" sz="1800" b="1" dirty="0" smtClean="0">
                <a:solidFill>
                  <a:schemeClr val="tx1"/>
                </a:solidFill>
                <a:latin typeface="Berlin Sans FB Demi" panose="020E0802020502020306" pitchFamily="34" charset="0"/>
              </a:rPr>
              <a:t>le découpage et l’ </a:t>
            </a:r>
            <a:r>
              <a:rPr lang="fr-FR" sz="1800" b="1" dirty="0">
                <a:solidFill>
                  <a:schemeClr val="tx1"/>
                </a:solidFill>
                <a:latin typeface="Berlin Sans FB Demi" panose="020E0802020502020306" pitchFamily="34" charset="0"/>
              </a:rPr>
              <a:t>empaquetage </a:t>
            </a:r>
            <a:r>
              <a:rPr lang="fr-FR" sz="1800" b="1" dirty="0" smtClean="0">
                <a:solidFill>
                  <a:schemeClr val="tx1"/>
                </a:solidFill>
                <a:latin typeface="Berlin Sans FB Demi" panose="020E0802020502020306" pitchFamily="34" charset="0"/>
              </a:rPr>
              <a:t>de savon artisanal </a:t>
            </a:r>
            <a:r>
              <a:rPr lang="fr-FR" sz="1800" dirty="0" smtClean="0">
                <a:solidFill>
                  <a:schemeClr val="tx1"/>
                </a:solidFill>
                <a:latin typeface="Berlin Sans FB Demi" panose="020E0802020502020306" pitchFamily="34" charset="0"/>
              </a:rPr>
              <a:t>et la formation théorique de ces femmes à la fabrication du savon</a:t>
            </a:r>
          </a:p>
          <a:p>
            <a:pPr marL="0" indent="0" algn="just">
              <a:buNone/>
            </a:pPr>
            <a:r>
              <a:rPr lang="fr-FR" sz="1800" dirty="0" smtClean="0">
                <a:solidFill>
                  <a:schemeClr val="tx1"/>
                </a:solidFill>
                <a:latin typeface="Berlin Sans FB Demi" panose="020E0802020502020306" pitchFamily="34" charset="0"/>
              </a:rPr>
              <a:t>Un projet destiné à offrir </a:t>
            </a:r>
            <a:r>
              <a:rPr lang="fr-FR" sz="1800" b="1" dirty="0" smtClean="0">
                <a:solidFill>
                  <a:schemeClr val="tx1"/>
                </a:solidFill>
                <a:latin typeface="Berlin Sans FB Demi" panose="020E0802020502020306" pitchFamily="34" charset="0"/>
              </a:rPr>
              <a:t>des </a:t>
            </a:r>
            <a:r>
              <a:rPr lang="fr-FR" sz="1800" b="1" dirty="0">
                <a:solidFill>
                  <a:schemeClr val="tx1"/>
                </a:solidFill>
                <a:latin typeface="Berlin Sans FB Demi" panose="020E0802020502020306" pitchFamily="34" charset="0"/>
              </a:rPr>
              <a:t>opportunités de revenus à 30 femmes vivant au sein du camp de réfugiés syrien de </a:t>
            </a:r>
            <a:r>
              <a:rPr lang="fr-FR" sz="1800" b="1" dirty="0" err="1" smtClean="0">
                <a:solidFill>
                  <a:schemeClr val="tx1"/>
                </a:solidFill>
                <a:latin typeface="Berlin Sans FB Demi" panose="020E0802020502020306" pitchFamily="34" charset="0"/>
              </a:rPr>
              <a:t>Zaatari</a:t>
            </a:r>
            <a:r>
              <a:rPr lang="fr-FR" sz="1800" dirty="0" smtClean="0">
                <a:solidFill>
                  <a:schemeClr val="tx1"/>
                </a:solidFill>
                <a:latin typeface="Berlin Sans FB Demi" panose="020E0802020502020306" pitchFamily="34" charset="0"/>
              </a:rPr>
              <a:t>,  </a:t>
            </a:r>
            <a:r>
              <a:rPr lang="fr-FR" sz="1800" b="1" dirty="0" smtClean="0">
                <a:solidFill>
                  <a:schemeClr val="tx1"/>
                </a:solidFill>
                <a:latin typeface="Berlin Sans FB Demi" panose="020E0802020502020306" pitchFamily="34" charset="0"/>
              </a:rPr>
              <a:t>à offrir </a:t>
            </a:r>
            <a:r>
              <a:rPr lang="fr-FR" sz="1800" b="1" dirty="0">
                <a:solidFill>
                  <a:schemeClr val="tx1"/>
                </a:solidFill>
                <a:latin typeface="Berlin Sans FB Demi" panose="020E0802020502020306" pitchFamily="34" charset="0"/>
              </a:rPr>
              <a:t>une ligne de production de savon durable et bien établie</a:t>
            </a:r>
            <a:r>
              <a:rPr lang="fr-FR" sz="1800" dirty="0">
                <a:solidFill>
                  <a:schemeClr val="tx1"/>
                </a:solidFill>
                <a:latin typeface="Berlin Sans FB Demi" panose="020E0802020502020306" pitchFamily="34" charset="0"/>
              </a:rPr>
              <a:t> </a:t>
            </a:r>
            <a:r>
              <a:rPr lang="fr-FR" sz="1800" dirty="0" smtClean="0">
                <a:solidFill>
                  <a:schemeClr val="tx1"/>
                </a:solidFill>
                <a:latin typeface="Berlin Sans FB Demi" panose="020E0802020502020306" pitchFamily="34" charset="0"/>
              </a:rPr>
              <a:t>et </a:t>
            </a:r>
            <a:r>
              <a:rPr lang="fr-FR" sz="1800" b="1" dirty="0" smtClean="0">
                <a:solidFill>
                  <a:schemeClr val="tx1"/>
                </a:solidFill>
                <a:latin typeface="Berlin Sans FB Demi" panose="020E0802020502020306" pitchFamily="34" charset="0"/>
              </a:rPr>
              <a:t>à </a:t>
            </a:r>
            <a:r>
              <a:rPr lang="fr-FR" sz="1800" b="1" dirty="0">
                <a:solidFill>
                  <a:schemeClr val="tx1"/>
                </a:solidFill>
                <a:latin typeface="Berlin Sans FB Demi" panose="020E0802020502020306" pitchFamily="34" charset="0"/>
              </a:rPr>
              <a:t>s’assurer que la population réfugiée du camp de </a:t>
            </a:r>
            <a:r>
              <a:rPr lang="fr-FR" sz="1800" b="1" dirty="0" err="1" smtClean="0">
                <a:solidFill>
                  <a:schemeClr val="tx1"/>
                </a:solidFill>
                <a:latin typeface="Berlin Sans FB Demi" panose="020E0802020502020306" pitchFamily="34" charset="0"/>
              </a:rPr>
              <a:t>Zaatari</a:t>
            </a:r>
            <a:r>
              <a:rPr lang="fr-FR" sz="1800" b="1" dirty="0" smtClean="0">
                <a:solidFill>
                  <a:schemeClr val="tx1"/>
                </a:solidFill>
                <a:latin typeface="Berlin Sans FB Demi" panose="020E0802020502020306" pitchFamily="34" charset="0"/>
              </a:rPr>
              <a:t> </a:t>
            </a:r>
            <a:r>
              <a:rPr lang="fr-FR" sz="1800" b="1" dirty="0">
                <a:solidFill>
                  <a:schemeClr val="tx1"/>
                </a:solidFill>
                <a:latin typeface="Berlin Sans FB Demi" panose="020E0802020502020306" pitchFamily="34" charset="0"/>
              </a:rPr>
              <a:t>reçoive suffisamment de savon pour couvrir ses </a:t>
            </a:r>
            <a:r>
              <a:rPr lang="fr-FR" sz="1800" b="1" dirty="0" smtClean="0">
                <a:solidFill>
                  <a:schemeClr val="tx1"/>
                </a:solidFill>
                <a:latin typeface="Berlin Sans FB Demi" panose="020E0802020502020306" pitchFamily="34" charset="0"/>
              </a:rPr>
              <a:t>besoins. </a:t>
            </a:r>
            <a:r>
              <a:rPr lang="fr-FR" sz="1800" b="1" dirty="0" smtClean="0">
                <a:solidFill>
                  <a:srgbClr val="FF0000"/>
                </a:solidFill>
                <a:latin typeface="Berlin Sans FB Demi" panose="020E0802020502020306" pitchFamily="34" charset="0"/>
              </a:rPr>
              <a:t>OPERATION ANNULEE EN RAISON DE BLOCAGES MINISTERIELS (sécurité)</a:t>
            </a:r>
          </a:p>
          <a:p>
            <a:pPr marL="0" indent="0" algn="just">
              <a:buNone/>
            </a:pPr>
            <a:endParaRPr lang="fr-FR" sz="1800" dirty="0">
              <a:solidFill>
                <a:schemeClr val="tx1"/>
              </a:solidFill>
              <a:latin typeface="Berlin Sans FB Demi" panose="020E0802020502020306" pitchFamily="34" charset="0"/>
            </a:endParaRPr>
          </a:p>
          <a:p>
            <a:pPr marL="0" indent="0">
              <a:buNone/>
            </a:pPr>
            <a:r>
              <a:rPr lang="fr-FR" sz="1100" dirty="0"/>
              <a:t> </a:t>
            </a:r>
          </a:p>
        </p:txBody>
      </p:sp>
      <p:sp>
        <p:nvSpPr>
          <p:cNvPr id="4" name="Espace réservé du numéro de diapositive 3"/>
          <p:cNvSpPr>
            <a:spLocks noGrp="1"/>
          </p:cNvSpPr>
          <p:nvPr>
            <p:ph type="sldNum" sz="quarter" idx="10"/>
          </p:nvPr>
        </p:nvSpPr>
        <p:spPr/>
        <p:txBody>
          <a:bodyPr/>
          <a:lstStyle/>
          <a:p>
            <a:r>
              <a:rPr lang="fr-FR" smtClean="0"/>
              <a:t>Page </a:t>
            </a:r>
            <a:fld id="{FB073EA7-5611-41C4-A7B2-08516BE5D33C}" type="slidenum">
              <a:rPr lang="fr-FR" smtClean="0"/>
              <a:pPr/>
              <a:t>10</a:t>
            </a:fld>
            <a:endParaRPr lang="fr-FR" dirty="0"/>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1700808"/>
            <a:ext cx="1592585" cy="1911102"/>
          </a:xfrm>
          <a:prstGeom prst="rect">
            <a:avLst/>
          </a:prstGeom>
        </p:spPr>
      </p:pic>
      <p:pic>
        <p:nvPicPr>
          <p:cNvPr id="2050" name="Picture 2" descr="D:\aouni-a\Desktop\zaatary469a39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752" y="4041104"/>
            <a:ext cx="3528392" cy="119927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68865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90600" y="76200"/>
            <a:ext cx="8837984" cy="457200"/>
          </a:xfrm>
        </p:spPr>
        <p:txBody>
          <a:bodyPr/>
          <a:lstStyle/>
          <a:p>
            <a:r>
              <a:rPr lang="fr-FR" sz="2800" dirty="0" smtClean="0">
                <a:solidFill>
                  <a:schemeClr val="tx1"/>
                </a:solidFill>
                <a:latin typeface="Berlin Sans FB Demi" panose="020E0802020502020306" pitchFamily="34" charset="0"/>
              </a:rPr>
              <a:t>Liban : une terre d’accueil pour les réfugiés syriens </a:t>
            </a:r>
            <a:endParaRPr lang="fr-FR" sz="2800" dirty="0">
              <a:solidFill>
                <a:schemeClr val="tx1"/>
              </a:solidFill>
              <a:latin typeface="Berlin Sans FB Demi" panose="020E0802020502020306" pitchFamily="34" charset="0"/>
            </a:endParaRPr>
          </a:p>
        </p:txBody>
      </p:sp>
      <p:sp>
        <p:nvSpPr>
          <p:cNvPr id="3" name="Espace réservé du contenu 2"/>
          <p:cNvSpPr>
            <a:spLocks noGrp="1"/>
          </p:cNvSpPr>
          <p:nvPr>
            <p:ph idx="1"/>
          </p:nvPr>
        </p:nvSpPr>
        <p:spPr>
          <a:xfrm>
            <a:off x="990600" y="838200"/>
            <a:ext cx="3653408" cy="2158752"/>
          </a:xfrm>
        </p:spPr>
        <p:txBody>
          <a:bodyPr/>
          <a:lstStyle/>
          <a:p>
            <a:pPr marL="0" indent="0" algn="just">
              <a:buNone/>
            </a:pPr>
            <a:r>
              <a:rPr lang="fr-FR" sz="1800" dirty="0">
                <a:solidFill>
                  <a:schemeClr val="tx1"/>
                </a:solidFill>
                <a:latin typeface="Berlin Sans FB Demi" panose="020E0802020502020306" pitchFamily="34" charset="0"/>
              </a:rPr>
              <a:t>Il accueille 1,1 million de </a:t>
            </a:r>
            <a:r>
              <a:rPr lang="fr-FR" sz="1800" dirty="0" smtClean="0">
                <a:solidFill>
                  <a:schemeClr val="tx1"/>
                </a:solidFill>
                <a:latin typeface="Berlin Sans FB Demi" panose="020E0802020502020306" pitchFamily="34" charset="0"/>
              </a:rPr>
              <a:t>réfugiés. Pour </a:t>
            </a:r>
            <a:r>
              <a:rPr lang="fr-FR" sz="1800" dirty="0">
                <a:solidFill>
                  <a:schemeClr val="tx1"/>
                </a:solidFill>
                <a:latin typeface="Berlin Sans FB Demi" panose="020E0802020502020306" pitchFamily="34" charset="0"/>
              </a:rPr>
              <a:t>un pays de 4,5 millions d’habitants, qui a la même superficie que la Corse mais une densité quinze fois supérieure, cela représente presque un quart de la </a:t>
            </a:r>
            <a:r>
              <a:rPr lang="fr-FR" sz="1800" dirty="0" smtClean="0">
                <a:solidFill>
                  <a:schemeClr val="tx1"/>
                </a:solidFill>
                <a:latin typeface="Berlin Sans FB Demi" panose="020E0802020502020306" pitchFamily="34" charset="0"/>
              </a:rPr>
              <a:t>population. </a:t>
            </a:r>
          </a:p>
          <a:p>
            <a:pPr marL="0" indent="0" algn="just">
              <a:buNone/>
            </a:pPr>
            <a:endParaRPr lang="fr-FR" sz="1800" dirty="0">
              <a:solidFill>
                <a:schemeClr val="tx1"/>
              </a:solidFill>
              <a:latin typeface="Berlin Sans FB Demi" panose="020E0802020502020306" pitchFamily="34" charset="0"/>
            </a:endParaRPr>
          </a:p>
          <a:p>
            <a:pPr marL="0" indent="0" algn="just">
              <a:buNone/>
            </a:pPr>
            <a:r>
              <a:rPr lang="fr-FR" sz="1800" dirty="0">
                <a:solidFill>
                  <a:schemeClr val="tx1"/>
                </a:solidFill>
                <a:latin typeface="Berlin Sans FB Demi" panose="020E0802020502020306" pitchFamily="34" charset="0"/>
              </a:rPr>
              <a:t>Entre 40 000 et 50 000 réfugiés sont enregistrés chaque </a:t>
            </a:r>
            <a:r>
              <a:rPr lang="fr-FR" sz="1800" dirty="0" smtClean="0">
                <a:solidFill>
                  <a:schemeClr val="tx1"/>
                </a:solidFill>
                <a:latin typeface="Berlin Sans FB Demi" panose="020E0802020502020306" pitchFamily="34" charset="0"/>
              </a:rPr>
              <a:t>mois par le HCR, </a:t>
            </a:r>
            <a:r>
              <a:rPr lang="fr-FR" sz="1800" dirty="0">
                <a:solidFill>
                  <a:schemeClr val="tx1"/>
                </a:solidFill>
                <a:latin typeface="Berlin Sans FB Demi" panose="020E0802020502020306" pitchFamily="34" charset="0"/>
              </a:rPr>
              <a:t>soit 11 000 par semaine, environ 2000 à 3000 réfugiés par jour, ce qui fait </a:t>
            </a:r>
            <a:r>
              <a:rPr lang="fr-FR" sz="1800" dirty="0" smtClean="0">
                <a:solidFill>
                  <a:schemeClr val="tx1"/>
                </a:solidFill>
                <a:latin typeface="Berlin Sans FB Demi" panose="020E0802020502020306" pitchFamily="34" charset="0"/>
              </a:rPr>
              <a:t>environ 1 </a:t>
            </a:r>
            <a:r>
              <a:rPr lang="fr-FR" sz="1800" dirty="0">
                <a:solidFill>
                  <a:schemeClr val="tx1"/>
                </a:solidFill>
                <a:latin typeface="Berlin Sans FB Demi" panose="020E0802020502020306" pitchFamily="34" charset="0"/>
              </a:rPr>
              <a:t>par </a:t>
            </a:r>
            <a:r>
              <a:rPr lang="fr-FR" sz="1800" dirty="0" smtClean="0">
                <a:solidFill>
                  <a:schemeClr val="tx1"/>
                </a:solidFill>
                <a:latin typeface="Berlin Sans FB Demi" panose="020E0802020502020306" pitchFamily="34" charset="0"/>
              </a:rPr>
              <a:t>minute.</a:t>
            </a:r>
            <a:endParaRPr lang="fr-FR" sz="1800" dirty="0">
              <a:solidFill>
                <a:schemeClr val="tx1"/>
              </a:solidFill>
              <a:latin typeface="Berlin Sans FB Demi" panose="020E0802020502020306" pitchFamily="34" charset="0"/>
            </a:endParaRPr>
          </a:p>
          <a:p>
            <a:pPr marL="0" indent="0" algn="just">
              <a:buNone/>
            </a:pPr>
            <a:endParaRPr lang="fr-FR" sz="1800" dirty="0" smtClean="0">
              <a:solidFill>
                <a:schemeClr val="tx1"/>
              </a:solidFill>
              <a:latin typeface="Berlin Sans FB Demi" panose="020E0802020502020306" pitchFamily="34" charset="0"/>
            </a:endParaRPr>
          </a:p>
          <a:p>
            <a:pPr marL="0" indent="0" algn="just">
              <a:buNone/>
            </a:pPr>
            <a:r>
              <a:rPr lang="fr-FR" sz="1800" dirty="0" smtClean="0">
                <a:solidFill>
                  <a:schemeClr val="tx1"/>
                </a:solidFill>
                <a:latin typeface="Berlin Sans FB Demi" panose="020E0802020502020306" pitchFamily="34" charset="0"/>
              </a:rPr>
              <a:t>Les impacts sur le </a:t>
            </a:r>
            <a:r>
              <a:rPr lang="fr-FR" sz="1800" dirty="0" err="1" smtClean="0">
                <a:solidFill>
                  <a:schemeClr val="tx1"/>
                </a:solidFill>
                <a:latin typeface="Berlin Sans FB Demi" panose="020E0802020502020306" pitchFamily="34" charset="0"/>
              </a:rPr>
              <a:t>liban</a:t>
            </a:r>
            <a:r>
              <a:rPr lang="fr-FR" sz="1800" dirty="0" smtClean="0">
                <a:solidFill>
                  <a:schemeClr val="tx1"/>
                </a:solidFill>
                <a:latin typeface="Berlin Sans FB Demi" panose="020E0802020502020306" pitchFamily="34" charset="0"/>
              </a:rPr>
              <a:t> sont colossaux : gestion des déchets, électricité, eau, services de santé et d’éducation, logement, emploi, etc.</a:t>
            </a:r>
          </a:p>
          <a:p>
            <a:pPr marL="0" indent="0" algn="just">
              <a:buNone/>
            </a:pPr>
            <a:endParaRPr lang="fr-FR" sz="1800" dirty="0">
              <a:solidFill>
                <a:schemeClr val="tx1"/>
              </a:solidFill>
              <a:latin typeface="Berlin Sans FB Demi" panose="020E0802020502020306" pitchFamily="34" charset="0"/>
            </a:endParaRPr>
          </a:p>
        </p:txBody>
      </p:sp>
      <p:sp>
        <p:nvSpPr>
          <p:cNvPr id="4" name="Espace réservé du numéro de diapositive 3"/>
          <p:cNvSpPr>
            <a:spLocks noGrp="1"/>
          </p:cNvSpPr>
          <p:nvPr>
            <p:ph type="sldNum" sz="quarter" idx="10"/>
          </p:nvPr>
        </p:nvSpPr>
        <p:spPr/>
        <p:txBody>
          <a:bodyPr/>
          <a:lstStyle/>
          <a:p>
            <a:r>
              <a:rPr lang="fr-FR" smtClean="0"/>
              <a:t>Page </a:t>
            </a:r>
            <a:fld id="{FB073EA7-5611-41C4-A7B2-08516BE5D33C}" type="slidenum">
              <a:rPr lang="fr-FR" smtClean="0"/>
              <a:pPr/>
              <a:t>11</a:t>
            </a:fld>
            <a:endParaRPr lang="fr-FR"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2589" y="4252349"/>
            <a:ext cx="3856818" cy="1793596"/>
          </a:xfrm>
          <a:prstGeom prst="rect">
            <a:avLst/>
          </a:prstGeo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77117" y="1124744"/>
            <a:ext cx="3942289" cy="2520582"/>
          </a:xfrm>
          <a:prstGeom prst="rect">
            <a:avLst/>
          </a:prstGeom>
        </p:spPr>
      </p:pic>
    </p:spTree>
    <p:extLst>
      <p:ext uri="{BB962C8B-B14F-4D97-AF65-F5344CB8AC3E}">
        <p14:creationId xmlns:p14="http://schemas.microsoft.com/office/powerpoint/2010/main" val="24227391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5616" y="76200"/>
            <a:ext cx="12529392" cy="457200"/>
          </a:xfrm>
        </p:spPr>
        <p:txBody>
          <a:bodyPr/>
          <a:lstStyle/>
          <a:p>
            <a:r>
              <a:rPr lang="fr-FR" sz="2800" dirty="0" smtClean="0">
                <a:solidFill>
                  <a:schemeClr val="tx1"/>
                </a:solidFill>
                <a:latin typeface="Berlin Sans FB Demi" panose="020E0802020502020306" pitchFamily="34" charset="0"/>
              </a:rPr>
              <a:t>La Région agit </a:t>
            </a:r>
            <a:r>
              <a:rPr lang="fr-FR" sz="2800" dirty="0">
                <a:solidFill>
                  <a:schemeClr val="tx1"/>
                </a:solidFill>
                <a:latin typeface="Berlin Sans FB Demi" panose="020E0802020502020306" pitchFamily="34" charset="0"/>
              </a:rPr>
              <a:t>au Liban </a:t>
            </a:r>
            <a:r>
              <a:rPr lang="fr-FR" sz="2800" dirty="0" smtClean="0">
                <a:solidFill>
                  <a:schemeClr val="tx1"/>
                </a:solidFill>
                <a:latin typeface="Berlin Sans FB Demi" panose="020E0802020502020306" pitchFamily="34" charset="0"/>
              </a:rPr>
              <a:t>en 2014 &gt; 2015 </a:t>
            </a:r>
            <a:endParaRPr lang="fr-FR" sz="2800" dirty="0">
              <a:solidFill>
                <a:schemeClr val="tx1"/>
              </a:solidFill>
              <a:latin typeface="Berlin Sans FB Demi" panose="020E0802020502020306" pitchFamily="34" charset="0"/>
            </a:endParaRPr>
          </a:p>
        </p:txBody>
      </p:sp>
      <p:sp>
        <p:nvSpPr>
          <p:cNvPr id="3" name="Espace réservé du contenu 2"/>
          <p:cNvSpPr>
            <a:spLocks noGrp="1"/>
          </p:cNvSpPr>
          <p:nvPr>
            <p:ph idx="1"/>
          </p:nvPr>
        </p:nvSpPr>
        <p:spPr>
          <a:xfrm>
            <a:off x="4572000" y="908720"/>
            <a:ext cx="4445496" cy="6480720"/>
          </a:xfrm>
        </p:spPr>
        <p:txBody>
          <a:bodyPr/>
          <a:lstStyle/>
          <a:p>
            <a:pPr marL="0" indent="0" algn="just">
              <a:buNone/>
            </a:pPr>
            <a:r>
              <a:rPr lang="fr-FR" sz="1600" dirty="0" smtClean="0">
                <a:solidFill>
                  <a:schemeClr val="tx1"/>
                </a:solidFill>
                <a:latin typeface="Berlin Sans FB Demi" panose="020E0802020502020306" pitchFamily="34" charset="0"/>
              </a:rPr>
              <a:t>Une </a:t>
            </a:r>
            <a:r>
              <a:rPr lang="fr-FR" sz="1600" dirty="0">
                <a:solidFill>
                  <a:schemeClr val="tx1"/>
                </a:solidFill>
                <a:latin typeface="Berlin Sans FB Demi" panose="020E0802020502020306" pitchFamily="34" charset="0"/>
              </a:rPr>
              <a:t>partie des besoins des populations réfugiées au Liban trouve des éléments de réponse grâce à l’effort de solidarité et d’hospitalité prodigué par les populations locales, les organisations onusiennes et les ONG internationales. Cependant, des besoins fondamentaux tels que la vulnérabilité aux catastrophes naturelles et aux conditions climatiques extrêmes ayant des conséquences sur les moyens de survie des réfugiés ne sont pas satisfaits</a:t>
            </a:r>
            <a:r>
              <a:rPr lang="fr-FR" sz="1600" dirty="0" smtClean="0">
                <a:solidFill>
                  <a:schemeClr val="tx1"/>
                </a:solidFill>
                <a:latin typeface="Berlin Sans FB Demi" panose="020E0802020502020306" pitchFamily="34" charset="0"/>
              </a:rPr>
              <a:t>. Par conséquent : </a:t>
            </a:r>
            <a:endParaRPr lang="fr-FR" sz="1600" dirty="0">
              <a:solidFill>
                <a:schemeClr val="tx1"/>
              </a:solidFill>
              <a:latin typeface="Berlin Sans FB Demi" panose="020E0802020502020306" pitchFamily="34" charset="0"/>
            </a:endParaRPr>
          </a:p>
          <a:p>
            <a:pPr marL="0" indent="0" algn="just">
              <a:buNone/>
            </a:pPr>
            <a:r>
              <a:rPr lang="fr-FR" sz="1600" dirty="0" smtClean="0">
                <a:solidFill>
                  <a:schemeClr val="tx1"/>
                </a:solidFill>
                <a:latin typeface="Berlin Sans FB Demi" panose="020E0802020502020306" pitchFamily="34" charset="0"/>
              </a:rPr>
              <a:t>Financement (subvention de 50 000 euros) de la mise à disposition par la Croix-Rouge française d’un personnel « </a:t>
            </a:r>
            <a:r>
              <a:rPr lang="fr-FR" sz="1600" dirty="0" err="1" smtClean="0">
                <a:solidFill>
                  <a:schemeClr val="tx1"/>
                </a:solidFill>
                <a:latin typeface="Berlin Sans FB Demi" panose="020E0802020502020306" pitchFamily="34" charset="0"/>
              </a:rPr>
              <a:t>embedded</a:t>
            </a:r>
            <a:r>
              <a:rPr lang="fr-FR" sz="1600" smtClean="0">
                <a:solidFill>
                  <a:schemeClr val="tx1"/>
                </a:solidFill>
                <a:latin typeface="Berlin Sans FB Demi" panose="020E0802020502020306" pitchFamily="34" charset="0"/>
              </a:rPr>
              <a:t> » </a:t>
            </a:r>
            <a:r>
              <a:rPr lang="fr-FR" sz="1600" dirty="0" smtClean="0">
                <a:solidFill>
                  <a:schemeClr val="tx1"/>
                </a:solidFill>
                <a:latin typeface="Berlin Sans FB Demi" panose="020E0802020502020306" pitchFamily="34" charset="0"/>
              </a:rPr>
              <a:t>à  </a:t>
            </a:r>
            <a:r>
              <a:rPr lang="fr-FR" sz="1600" dirty="0">
                <a:solidFill>
                  <a:schemeClr val="tx1"/>
                </a:solidFill>
                <a:latin typeface="Berlin Sans FB Demi" panose="020E0802020502020306" pitchFamily="34" charset="0"/>
              </a:rPr>
              <a:t>la Croix-Rouge libanaise à Beyrouth </a:t>
            </a:r>
            <a:r>
              <a:rPr lang="fr-FR" sz="1600" dirty="0" smtClean="0">
                <a:solidFill>
                  <a:schemeClr val="tx1"/>
                </a:solidFill>
                <a:latin typeface="Berlin Sans FB Demi" panose="020E0802020502020306" pitchFamily="34" charset="0"/>
              </a:rPr>
              <a:t>afin </a:t>
            </a:r>
            <a:r>
              <a:rPr lang="fr-FR" sz="1600" dirty="0">
                <a:solidFill>
                  <a:schemeClr val="tx1"/>
                </a:solidFill>
                <a:latin typeface="Berlin Sans FB Demi" panose="020E0802020502020306" pitchFamily="34" charset="0"/>
              </a:rPr>
              <a:t>d’accompagner cette dernière dans la rédaction de son plan d’action « </a:t>
            </a:r>
            <a:r>
              <a:rPr lang="fr-FR" sz="1600" dirty="0" err="1">
                <a:solidFill>
                  <a:schemeClr val="tx1"/>
                </a:solidFill>
                <a:latin typeface="Berlin Sans FB Demi" panose="020E0802020502020306" pitchFamily="34" charset="0"/>
              </a:rPr>
              <a:t>Disaster</a:t>
            </a:r>
            <a:r>
              <a:rPr lang="fr-FR" sz="1600" dirty="0">
                <a:solidFill>
                  <a:schemeClr val="tx1"/>
                </a:solidFill>
                <a:latin typeface="Berlin Sans FB Demi" panose="020E0802020502020306" pitchFamily="34" charset="0"/>
              </a:rPr>
              <a:t> </a:t>
            </a:r>
            <a:r>
              <a:rPr lang="fr-FR" sz="1600" dirty="0" err="1">
                <a:solidFill>
                  <a:schemeClr val="tx1"/>
                </a:solidFill>
                <a:latin typeface="Berlin Sans FB Demi" panose="020E0802020502020306" pitchFamily="34" charset="0"/>
              </a:rPr>
              <a:t>Managment</a:t>
            </a:r>
            <a:r>
              <a:rPr lang="fr-FR" sz="1600" dirty="0">
                <a:solidFill>
                  <a:schemeClr val="tx1"/>
                </a:solidFill>
                <a:latin typeface="Berlin Sans FB Demi" panose="020E0802020502020306" pitchFamily="34" charset="0"/>
              </a:rPr>
              <a:t> » et d’effectuer un transfert de compétences durable en réduction des risques, des catastrophes et en gestion administrative et logistique du département </a:t>
            </a:r>
            <a:r>
              <a:rPr lang="fr-FR" sz="1600" dirty="0" smtClean="0">
                <a:solidFill>
                  <a:schemeClr val="tx1"/>
                </a:solidFill>
                <a:latin typeface="Berlin Sans FB Demi" panose="020E0802020502020306" pitchFamily="34" charset="0"/>
              </a:rPr>
              <a:t>DM </a:t>
            </a:r>
            <a:endParaRPr lang="fr-FR" sz="1600" dirty="0">
              <a:solidFill>
                <a:schemeClr val="tx1"/>
              </a:solidFill>
              <a:latin typeface="Berlin Sans FB Demi" panose="020E0802020502020306" pitchFamily="34" charset="0"/>
            </a:endParaRPr>
          </a:p>
          <a:p>
            <a:endParaRPr lang="fr-FR" dirty="0"/>
          </a:p>
        </p:txBody>
      </p:sp>
      <p:sp>
        <p:nvSpPr>
          <p:cNvPr id="4" name="Espace réservé du numéro de diapositive 3"/>
          <p:cNvSpPr>
            <a:spLocks noGrp="1"/>
          </p:cNvSpPr>
          <p:nvPr>
            <p:ph type="sldNum" sz="quarter" idx="10"/>
          </p:nvPr>
        </p:nvSpPr>
        <p:spPr/>
        <p:txBody>
          <a:bodyPr/>
          <a:lstStyle/>
          <a:p>
            <a:r>
              <a:rPr lang="fr-FR" smtClean="0"/>
              <a:t>Page </a:t>
            </a:r>
            <a:fld id="{FB073EA7-5611-41C4-A7B2-08516BE5D33C}" type="slidenum">
              <a:rPr lang="fr-FR" smtClean="0"/>
              <a:pPr/>
              <a:t>12</a:t>
            </a:fld>
            <a:endParaRPr lang="fr-FR"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3" y="4365104"/>
            <a:ext cx="1467270" cy="1467270"/>
          </a:xfrm>
          <a:prstGeom prst="rect">
            <a:avLst/>
          </a:prstGeom>
        </p:spPr>
      </p:pic>
      <p:pic>
        <p:nvPicPr>
          <p:cNvPr id="8" name="Imag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859" y="1537262"/>
            <a:ext cx="4029117" cy="2277327"/>
          </a:xfrm>
          <a:prstGeom prst="rect">
            <a:avLst/>
          </a:prstGeom>
        </p:spPr>
      </p:pic>
      <p:pic>
        <p:nvPicPr>
          <p:cNvPr id="9" name="Imag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43123" y="4365104"/>
            <a:ext cx="2290676" cy="1503256"/>
          </a:xfrm>
          <a:prstGeom prst="rect">
            <a:avLst/>
          </a:prstGeom>
        </p:spPr>
      </p:pic>
    </p:spTree>
    <p:extLst>
      <p:ext uri="{BB962C8B-B14F-4D97-AF65-F5344CB8AC3E}">
        <p14:creationId xmlns:p14="http://schemas.microsoft.com/office/powerpoint/2010/main" val="3462817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solidFill>
                  <a:schemeClr val="tx1"/>
                </a:solidFill>
                <a:latin typeface="Berlin Sans FB Demi" panose="020E0802020502020306" pitchFamily="34" charset="0"/>
              </a:rPr>
              <a:t/>
            </a:r>
            <a:br>
              <a:rPr lang="fr-FR" sz="2800" dirty="0" smtClean="0">
                <a:solidFill>
                  <a:schemeClr val="tx1"/>
                </a:solidFill>
                <a:latin typeface="Berlin Sans FB Demi" panose="020E0802020502020306" pitchFamily="34" charset="0"/>
              </a:rPr>
            </a:br>
            <a:r>
              <a:rPr lang="fr-FR" sz="2800" dirty="0" smtClean="0">
                <a:solidFill>
                  <a:schemeClr val="tx1"/>
                </a:solidFill>
                <a:latin typeface="Berlin Sans FB Demi" panose="020E0802020502020306" pitchFamily="34" charset="0"/>
              </a:rPr>
              <a:t>Etat </a:t>
            </a:r>
            <a:r>
              <a:rPr lang="fr-FR" sz="2800" dirty="0">
                <a:solidFill>
                  <a:schemeClr val="tx1"/>
                </a:solidFill>
                <a:latin typeface="Berlin Sans FB Demi" panose="020E0802020502020306" pitchFamily="34" charset="0"/>
              </a:rPr>
              <a:t>des lieux</a:t>
            </a:r>
            <a:br>
              <a:rPr lang="fr-FR" sz="2800" dirty="0">
                <a:solidFill>
                  <a:schemeClr val="tx1"/>
                </a:solidFill>
                <a:latin typeface="Berlin Sans FB Demi" panose="020E0802020502020306" pitchFamily="34" charset="0"/>
              </a:rPr>
            </a:br>
            <a:endParaRPr lang="fr-FR" sz="2800" dirty="0">
              <a:solidFill>
                <a:schemeClr val="tx1"/>
              </a:solidFill>
              <a:latin typeface="Berlin Sans FB Demi" panose="020E0802020502020306" pitchFamily="34" charset="0"/>
            </a:endParaRPr>
          </a:p>
        </p:txBody>
      </p:sp>
      <p:sp>
        <p:nvSpPr>
          <p:cNvPr id="3" name="Espace réservé du contenu 2"/>
          <p:cNvSpPr>
            <a:spLocks noGrp="1"/>
          </p:cNvSpPr>
          <p:nvPr>
            <p:ph idx="1"/>
          </p:nvPr>
        </p:nvSpPr>
        <p:spPr>
          <a:xfrm>
            <a:off x="971600" y="620688"/>
            <a:ext cx="8064896" cy="6048672"/>
          </a:xfrm>
        </p:spPr>
        <p:txBody>
          <a:bodyPr/>
          <a:lstStyle/>
          <a:p>
            <a:pPr marL="0" indent="0" algn="ctr">
              <a:buNone/>
            </a:pPr>
            <a:endParaRPr lang="fr-FR" b="1" dirty="0" smtClean="0">
              <a:latin typeface="Berlin Sans FB Demi" panose="020E0802020502020306" pitchFamily="34" charset="0"/>
            </a:endParaRPr>
          </a:p>
          <a:p>
            <a:pPr marL="0" indent="0" algn="just">
              <a:buNone/>
            </a:pPr>
            <a:r>
              <a:rPr lang="fr-FR" dirty="0" smtClean="0">
                <a:solidFill>
                  <a:schemeClr val="tx1"/>
                </a:solidFill>
                <a:latin typeface="Berlin Sans FB Demi" panose="020E0802020502020306" pitchFamily="34" charset="0"/>
              </a:rPr>
              <a:t>Selon les Nations Unies, </a:t>
            </a:r>
            <a:r>
              <a:rPr lang="fr-FR" dirty="0">
                <a:solidFill>
                  <a:schemeClr val="tx1"/>
                </a:solidFill>
                <a:latin typeface="Berlin Sans FB Demi" panose="020E0802020502020306" pitchFamily="34" charset="0"/>
              </a:rPr>
              <a:t>le conflit syrien </a:t>
            </a:r>
            <a:r>
              <a:rPr lang="fr-FR" dirty="0" smtClean="0">
                <a:solidFill>
                  <a:schemeClr val="tx1"/>
                </a:solidFill>
                <a:latin typeface="Berlin Sans FB Demi" panose="020E0802020502020306" pitchFamily="34" charset="0"/>
              </a:rPr>
              <a:t>a fait plus de </a:t>
            </a:r>
            <a:r>
              <a:rPr lang="fr-FR" b="1" dirty="0" smtClean="0">
                <a:solidFill>
                  <a:schemeClr val="tx1"/>
                </a:solidFill>
                <a:latin typeface="Berlin Sans FB Demi" panose="020E0802020502020306" pitchFamily="34" charset="0"/>
              </a:rPr>
              <a:t>200 000 victimes depuis 2011</a:t>
            </a:r>
            <a:r>
              <a:rPr lang="fr-FR" dirty="0" smtClean="0">
                <a:solidFill>
                  <a:schemeClr val="tx1"/>
                </a:solidFill>
                <a:latin typeface="Berlin Sans FB Demi" panose="020E0802020502020306" pitchFamily="34" charset="0"/>
              </a:rPr>
              <a:t>, dont une écrasante majorité de civils. </a:t>
            </a:r>
          </a:p>
          <a:p>
            <a:pPr marL="0" indent="0" algn="just">
              <a:buNone/>
            </a:pPr>
            <a:r>
              <a:rPr lang="fr-FR" dirty="0" smtClean="0">
                <a:solidFill>
                  <a:schemeClr val="tx1"/>
                </a:solidFill>
                <a:latin typeface="Berlin Sans FB Demi" panose="020E0802020502020306" pitchFamily="34" charset="0"/>
              </a:rPr>
              <a:t>La </a:t>
            </a:r>
            <a:r>
              <a:rPr lang="fr-FR" dirty="0">
                <a:solidFill>
                  <a:schemeClr val="tx1"/>
                </a:solidFill>
                <a:latin typeface="Berlin Sans FB Demi" panose="020E0802020502020306" pitchFamily="34" charset="0"/>
              </a:rPr>
              <a:t>guerre aurait en outre déplacé </a:t>
            </a:r>
            <a:r>
              <a:rPr lang="fr-FR" b="1" dirty="0">
                <a:solidFill>
                  <a:schemeClr val="tx1"/>
                </a:solidFill>
                <a:latin typeface="Berlin Sans FB Demi" panose="020E0802020502020306" pitchFamily="34" charset="0"/>
              </a:rPr>
              <a:t>3,5 millions de </a:t>
            </a:r>
            <a:r>
              <a:rPr lang="fr-FR" b="1" dirty="0" smtClean="0">
                <a:solidFill>
                  <a:schemeClr val="tx1"/>
                </a:solidFill>
                <a:latin typeface="Berlin Sans FB Demi" panose="020E0802020502020306" pitchFamily="34" charset="0"/>
              </a:rPr>
              <a:t>personnes </a:t>
            </a:r>
            <a:r>
              <a:rPr lang="fr-FR" b="1" dirty="0">
                <a:solidFill>
                  <a:schemeClr val="tx1"/>
                </a:solidFill>
                <a:latin typeface="Berlin Sans FB Demi" panose="020E0802020502020306" pitchFamily="34" charset="0"/>
              </a:rPr>
              <a:t>à l'intérieur du </a:t>
            </a:r>
            <a:r>
              <a:rPr lang="fr-FR" b="1" dirty="0" smtClean="0">
                <a:solidFill>
                  <a:schemeClr val="tx1"/>
                </a:solidFill>
                <a:latin typeface="Berlin Sans FB Demi" panose="020E0802020502020306" pitchFamily="34" charset="0"/>
              </a:rPr>
              <a:t>pays</a:t>
            </a:r>
            <a:r>
              <a:rPr lang="fr-FR" dirty="0">
                <a:solidFill>
                  <a:schemeClr val="tx1"/>
                </a:solidFill>
                <a:latin typeface="Berlin Sans FB Demi" panose="020E0802020502020306" pitchFamily="34" charset="0"/>
              </a:rPr>
              <a:t> </a:t>
            </a:r>
            <a:r>
              <a:rPr lang="fr-FR" dirty="0" smtClean="0">
                <a:solidFill>
                  <a:schemeClr val="tx1"/>
                </a:solidFill>
                <a:latin typeface="Berlin Sans FB Demi" panose="020E0802020502020306" pitchFamily="34" charset="0"/>
              </a:rPr>
              <a:t>et c’est plus </a:t>
            </a:r>
            <a:r>
              <a:rPr lang="fr-FR" dirty="0">
                <a:solidFill>
                  <a:schemeClr val="tx1"/>
                </a:solidFill>
                <a:latin typeface="Berlin Sans FB Demi" panose="020E0802020502020306" pitchFamily="34" charset="0"/>
              </a:rPr>
              <a:t>de </a:t>
            </a:r>
            <a:r>
              <a:rPr lang="fr-FR" b="1" dirty="0" smtClean="0">
                <a:solidFill>
                  <a:schemeClr val="tx1"/>
                </a:solidFill>
                <a:latin typeface="Berlin Sans FB Demi" panose="020E0802020502020306" pitchFamily="34" charset="0"/>
              </a:rPr>
              <a:t>3 </a:t>
            </a:r>
            <a:r>
              <a:rPr lang="fr-FR" b="1" dirty="0">
                <a:solidFill>
                  <a:schemeClr val="tx1"/>
                </a:solidFill>
                <a:latin typeface="Berlin Sans FB Demi" panose="020E0802020502020306" pitchFamily="34" charset="0"/>
              </a:rPr>
              <a:t>millions </a:t>
            </a:r>
            <a:r>
              <a:rPr lang="fr-FR" b="1" dirty="0" smtClean="0">
                <a:solidFill>
                  <a:schemeClr val="tx1"/>
                </a:solidFill>
                <a:latin typeface="Berlin Sans FB Demi" panose="020E0802020502020306" pitchFamily="34" charset="0"/>
              </a:rPr>
              <a:t>qui ont </a:t>
            </a:r>
            <a:r>
              <a:rPr lang="fr-FR" b="1" dirty="0">
                <a:solidFill>
                  <a:schemeClr val="tx1"/>
                </a:solidFill>
                <a:latin typeface="Berlin Sans FB Demi" panose="020E0802020502020306" pitchFamily="34" charset="0"/>
              </a:rPr>
              <a:t>trouvé refuge </a:t>
            </a:r>
            <a:r>
              <a:rPr lang="fr-FR" b="1" dirty="0" smtClean="0">
                <a:solidFill>
                  <a:schemeClr val="tx1"/>
                </a:solidFill>
                <a:latin typeface="Berlin Sans FB Demi" panose="020E0802020502020306" pitchFamily="34" charset="0"/>
              </a:rPr>
              <a:t>dans les pays limitrophes*  </a:t>
            </a:r>
            <a:r>
              <a:rPr lang="fr-FR" dirty="0" smtClean="0">
                <a:solidFill>
                  <a:schemeClr val="tx1"/>
                </a:solidFill>
                <a:latin typeface="Berlin Sans FB Demi" panose="020E0802020502020306" pitchFamily="34" charset="0"/>
              </a:rPr>
              <a:t>:</a:t>
            </a:r>
          </a:p>
          <a:p>
            <a:pPr marL="0" indent="0" algn="just">
              <a:buNone/>
            </a:pPr>
            <a:endParaRPr lang="fr-FR" dirty="0" smtClean="0">
              <a:solidFill>
                <a:schemeClr val="tx1"/>
              </a:solidFill>
              <a:latin typeface="Berlin Sans FB Demi" panose="020E0802020502020306" pitchFamily="34" charset="0"/>
            </a:endParaRPr>
          </a:p>
          <a:p>
            <a:pPr algn="just">
              <a:buFont typeface="Wingdings" panose="05000000000000000000" pitchFamily="2" charset="2"/>
              <a:buChar char="§"/>
            </a:pPr>
            <a:r>
              <a:rPr lang="fr-FR" dirty="0" smtClean="0">
                <a:solidFill>
                  <a:schemeClr val="tx1"/>
                </a:solidFill>
                <a:latin typeface="Berlin Sans FB Demi" panose="020E0802020502020306" pitchFamily="34" charset="0"/>
              </a:rPr>
              <a:t>1,1 </a:t>
            </a:r>
            <a:r>
              <a:rPr lang="fr-FR" dirty="0">
                <a:solidFill>
                  <a:schemeClr val="tx1"/>
                </a:solidFill>
                <a:latin typeface="Berlin Sans FB Demi" panose="020E0802020502020306" pitchFamily="34" charset="0"/>
              </a:rPr>
              <a:t>million de personnes </a:t>
            </a:r>
            <a:r>
              <a:rPr lang="fr-FR" dirty="0" smtClean="0">
                <a:solidFill>
                  <a:schemeClr val="tx1"/>
                </a:solidFill>
                <a:latin typeface="Berlin Sans FB Demi" panose="020E0802020502020306" pitchFamily="34" charset="0"/>
              </a:rPr>
              <a:t>pour le seul Liban</a:t>
            </a:r>
          </a:p>
          <a:p>
            <a:pPr algn="just">
              <a:buFont typeface="Wingdings" panose="05000000000000000000" pitchFamily="2" charset="2"/>
              <a:buChar char="§"/>
            </a:pPr>
            <a:r>
              <a:rPr lang="fr-FR" dirty="0" smtClean="0">
                <a:solidFill>
                  <a:schemeClr val="tx1"/>
                </a:solidFill>
                <a:latin typeface="Berlin Sans FB Demi" panose="020E0802020502020306" pitchFamily="34" charset="0"/>
              </a:rPr>
              <a:t>plus </a:t>
            </a:r>
            <a:r>
              <a:rPr lang="fr-FR" dirty="0">
                <a:solidFill>
                  <a:schemeClr val="tx1"/>
                </a:solidFill>
                <a:latin typeface="Berlin Sans FB Demi" panose="020E0802020502020306" pitchFamily="34" charset="0"/>
              </a:rPr>
              <a:t>de 800 000 en Turquie, </a:t>
            </a:r>
            <a:endParaRPr lang="fr-FR" dirty="0" smtClean="0">
              <a:solidFill>
                <a:schemeClr val="tx1"/>
              </a:solidFill>
              <a:latin typeface="Berlin Sans FB Demi" panose="020E0802020502020306" pitchFamily="34" charset="0"/>
            </a:endParaRPr>
          </a:p>
          <a:p>
            <a:pPr algn="just">
              <a:buFont typeface="Wingdings" panose="05000000000000000000" pitchFamily="2" charset="2"/>
              <a:buChar char="§"/>
            </a:pPr>
            <a:r>
              <a:rPr lang="fr-FR" dirty="0" smtClean="0">
                <a:solidFill>
                  <a:schemeClr val="tx1"/>
                </a:solidFill>
                <a:latin typeface="Berlin Sans FB Demi" panose="020E0802020502020306" pitchFamily="34" charset="0"/>
              </a:rPr>
              <a:t>autour </a:t>
            </a:r>
            <a:r>
              <a:rPr lang="fr-FR" dirty="0">
                <a:solidFill>
                  <a:schemeClr val="tx1"/>
                </a:solidFill>
                <a:latin typeface="Berlin Sans FB Demi" panose="020E0802020502020306" pitchFamily="34" charset="0"/>
              </a:rPr>
              <a:t>de 700 000 en Jordanie, </a:t>
            </a:r>
            <a:endParaRPr lang="fr-FR" dirty="0" smtClean="0">
              <a:solidFill>
                <a:schemeClr val="tx1"/>
              </a:solidFill>
              <a:latin typeface="Berlin Sans FB Demi" panose="020E0802020502020306" pitchFamily="34" charset="0"/>
            </a:endParaRPr>
          </a:p>
          <a:p>
            <a:pPr algn="just">
              <a:buFont typeface="Wingdings" panose="05000000000000000000" pitchFamily="2" charset="2"/>
              <a:buChar char="§"/>
            </a:pPr>
            <a:r>
              <a:rPr lang="fr-FR" dirty="0" smtClean="0">
                <a:solidFill>
                  <a:schemeClr val="tx1"/>
                </a:solidFill>
                <a:latin typeface="Berlin Sans FB Demi" panose="020E0802020502020306" pitchFamily="34" charset="0"/>
              </a:rPr>
              <a:t>225 </a:t>
            </a:r>
            <a:r>
              <a:rPr lang="fr-FR" dirty="0">
                <a:solidFill>
                  <a:schemeClr val="tx1"/>
                </a:solidFill>
                <a:latin typeface="Berlin Sans FB Demi" panose="020E0802020502020306" pitchFamily="34" charset="0"/>
              </a:rPr>
              <a:t>000 en </a:t>
            </a:r>
            <a:r>
              <a:rPr lang="fr-FR" dirty="0" smtClean="0">
                <a:solidFill>
                  <a:schemeClr val="tx1"/>
                </a:solidFill>
                <a:latin typeface="Berlin Sans FB Demi" panose="020E0802020502020306" pitchFamily="34" charset="0"/>
              </a:rPr>
              <a:t>Irak</a:t>
            </a:r>
          </a:p>
          <a:p>
            <a:pPr algn="just">
              <a:buFont typeface="Wingdings" panose="05000000000000000000" pitchFamily="2" charset="2"/>
              <a:buChar char="§"/>
            </a:pPr>
            <a:endParaRPr lang="fr-FR" dirty="0">
              <a:solidFill>
                <a:schemeClr val="tx1"/>
              </a:solidFill>
              <a:latin typeface="Berlin Sans FB Demi" panose="020E0802020502020306" pitchFamily="34" charset="0"/>
            </a:endParaRPr>
          </a:p>
          <a:p>
            <a:pPr marL="0" indent="0" algn="just">
              <a:buNone/>
            </a:pPr>
            <a:endParaRPr lang="fr-FR" dirty="0" smtClean="0">
              <a:solidFill>
                <a:schemeClr val="tx1"/>
              </a:solidFill>
              <a:latin typeface="Berlin Sans FB Demi" panose="020E0802020502020306" pitchFamily="34" charset="0"/>
            </a:endParaRPr>
          </a:p>
          <a:p>
            <a:pPr marL="0" indent="0" algn="just">
              <a:buNone/>
            </a:pPr>
            <a:endParaRPr lang="fr-FR" sz="1200" dirty="0" smtClean="0">
              <a:solidFill>
                <a:schemeClr val="tx1"/>
              </a:solidFill>
              <a:latin typeface="Berlin Sans FB Demi" panose="020E0802020502020306" pitchFamily="34" charset="0"/>
            </a:endParaRPr>
          </a:p>
          <a:p>
            <a:pPr marL="0" indent="0" algn="just">
              <a:buNone/>
            </a:pPr>
            <a:r>
              <a:rPr lang="fr-FR" sz="1200" dirty="0" smtClean="0">
                <a:solidFill>
                  <a:schemeClr val="tx1"/>
                </a:solidFill>
                <a:latin typeface="Berlin Sans FB Demi" panose="020E0802020502020306" pitchFamily="34" charset="0"/>
              </a:rPr>
              <a:t>*Ces 3 millions </a:t>
            </a:r>
            <a:r>
              <a:rPr lang="fr-FR" sz="1200" dirty="0">
                <a:solidFill>
                  <a:schemeClr val="tx1"/>
                </a:solidFill>
                <a:latin typeface="Berlin Sans FB Demi" panose="020E0802020502020306" pitchFamily="34" charset="0"/>
              </a:rPr>
              <a:t>de personnes sont enregistrées par le Haut Commissariat pour les </a:t>
            </a:r>
            <a:r>
              <a:rPr lang="fr-FR" sz="1200" dirty="0" smtClean="0">
                <a:solidFill>
                  <a:schemeClr val="tx1"/>
                </a:solidFill>
                <a:latin typeface="Berlin Sans FB Demi" panose="020E0802020502020306" pitchFamily="34" charset="0"/>
              </a:rPr>
              <a:t>Réfugiés mais </a:t>
            </a:r>
            <a:r>
              <a:rPr lang="fr-FR" sz="1200" dirty="0">
                <a:solidFill>
                  <a:schemeClr val="tx1"/>
                </a:solidFill>
                <a:latin typeface="Berlin Sans FB Demi" panose="020E0802020502020306" pitchFamily="34" charset="0"/>
              </a:rPr>
              <a:t>il </a:t>
            </a:r>
            <a:r>
              <a:rPr lang="fr-FR" sz="1200" dirty="0" smtClean="0">
                <a:solidFill>
                  <a:schemeClr val="tx1"/>
                </a:solidFill>
                <a:latin typeface="Berlin Sans FB Demi" panose="020E0802020502020306" pitchFamily="34" charset="0"/>
              </a:rPr>
              <a:t>y a bien plus de réfugiés </a:t>
            </a:r>
            <a:r>
              <a:rPr lang="fr-FR" sz="1200" dirty="0">
                <a:solidFill>
                  <a:schemeClr val="tx1"/>
                </a:solidFill>
                <a:latin typeface="Berlin Sans FB Demi" panose="020E0802020502020306" pitchFamily="34" charset="0"/>
              </a:rPr>
              <a:t>car tous ne </a:t>
            </a:r>
            <a:r>
              <a:rPr lang="fr-FR" sz="1200" dirty="0" smtClean="0">
                <a:solidFill>
                  <a:schemeClr val="tx1"/>
                </a:solidFill>
                <a:latin typeface="Berlin Sans FB Demi" panose="020E0802020502020306" pitchFamily="34" charset="0"/>
              </a:rPr>
              <a:t>se sont pas déclarés auprès </a:t>
            </a:r>
            <a:r>
              <a:rPr lang="fr-FR" sz="1200" dirty="0">
                <a:solidFill>
                  <a:schemeClr val="tx1"/>
                </a:solidFill>
                <a:latin typeface="Berlin Sans FB Demi" panose="020E0802020502020306" pitchFamily="34" charset="0"/>
              </a:rPr>
              <a:t>des Nations unies, pour différentes raisons</a:t>
            </a:r>
            <a:endParaRPr lang="fr-FR" sz="1200" dirty="0" smtClean="0">
              <a:solidFill>
                <a:schemeClr val="tx1"/>
              </a:solidFill>
              <a:latin typeface="Berlin Sans FB Demi" panose="020E0802020502020306" pitchFamily="34" charset="0"/>
            </a:endParaRPr>
          </a:p>
          <a:p>
            <a:pPr marL="0" indent="0" algn="just">
              <a:buNone/>
            </a:pPr>
            <a:endParaRPr lang="fr-FR" dirty="0">
              <a:solidFill>
                <a:schemeClr val="tx1"/>
              </a:solidFill>
              <a:latin typeface="Bell MT" panose="02020503060305020303" pitchFamily="18" charset="0"/>
            </a:endParaRPr>
          </a:p>
        </p:txBody>
      </p:sp>
      <p:sp>
        <p:nvSpPr>
          <p:cNvPr id="4" name="Espace réservé du numéro de diapositive 3"/>
          <p:cNvSpPr>
            <a:spLocks noGrp="1"/>
          </p:cNvSpPr>
          <p:nvPr>
            <p:ph type="sldNum" sz="quarter" idx="10"/>
          </p:nvPr>
        </p:nvSpPr>
        <p:spPr/>
        <p:txBody>
          <a:bodyPr/>
          <a:lstStyle/>
          <a:p>
            <a:r>
              <a:rPr lang="fr-FR" dirty="0" smtClean="0"/>
              <a:t>Page </a:t>
            </a:r>
            <a:fld id="{FB073EA7-5611-41C4-A7B2-08516BE5D33C}" type="slidenum">
              <a:rPr lang="fr-FR" smtClean="0"/>
              <a:pPr/>
              <a:t>2</a:t>
            </a:fld>
            <a:endParaRPr lang="fr-FR" dirty="0"/>
          </a:p>
        </p:txBody>
      </p:sp>
    </p:spTree>
    <p:extLst>
      <p:ext uri="{BB962C8B-B14F-4D97-AF65-F5344CB8AC3E}">
        <p14:creationId xmlns:p14="http://schemas.microsoft.com/office/powerpoint/2010/main" val="7099569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71600" y="188640"/>
            <a:ext cx="7924800" cy="457200"/>
          </a:xfrm>
        </p:spPr>
        <p:txBody>
          <a:bodyPr/>
          <a:lstStyle/>
          <a:p>
            <a:r>
              <a:rPr lang="fr-FR" sz="2800" dirty="0">
                <a:solidFill>
                  <a:schemeClr val="tx1"/>
                </a:solidFill>
                <a:latin typeface="Berlin Sans FB Demi" panose="020E0802020502020306" pitchFamily="34" charset="0"/>
              </a:rPr>
              <a:t>La Région Provence-Alpes-Côte d’Azur solidaire </a:t>
            </a:r>
            <a:br>
              <a:rPr lang="fr-FR" sz="2800" dirty="0">
                <a:solidFill>
                  <a:schemeClr val="tx1"/>
                </a:solidFill>
                <a:latin typeface="Berlin Sans FB Demi" panose="020E0802020502020306" pitchFamily="34" charset="0"/>
              </a:rPr>
            </a:br>
            <a:r>
              <a:rPr lang="fr-FR" dirty="0" smtClean="0">
                <a:solidFill>
                  <a:schemeClr val="tx1"/>
                </a:solidFill>
                <a:latin typeface="Berlin Sans FB Demi" panose="020E0802020502020306" pitchFamily="34" charset="0"/>
              </a:rPr>
              <a:t>	</a:t>
            </a:r>
            <a:endParaRPr lang="fr-FR" dirty="0">
              <a:solidFill>
                <a:schemeClr val="tx1"/>
              </a:solidFill>
              <a:latin typeface="Berlin Sans FB Demi" panose="020E0802020502020306" pitchFamily="34" charset="0"/>
            </a:endParaRPr>
          </a:p>
        </p:txBody>
      </p:sp>
      <p:sp>
        <p:nvSpPr>
          <p:cNvPr id="3" name="Espace réservé du contenu 2"/>
          <p:cNvSpPr>
            <a:spLocks noGrp="1"/>
          </p:cNvSpPr>
          <p:nvPr>
            <p:ph idx="1"/>
          </p:nvPr>
        </p:nvSpPr>
        <p:spPr>
          <a:xfrm>
            <a:off x="827584" y="1412776"/>
            <a:ext cx="8045896" cy="5257800"/>
          </a:xfrm>
        </p:spPr>
        <p:txBody>
          <a:bodyPr/>
          <a:lstStyle/>
          <a:p>
            <a:pPr marL="0" indent="0" algn="just">
              <a:buNone/>
            </a:pPr>
            <a:endParaRPr lang="fr-FR" dirty="0">
              <a:solidFill>
                <a:schemeClr val="tx1"/>
              </a:solidFill>
              <a:latin typeface="Berlin Sans FB Demi" panose="020E0802020502020306" pitchFamily="34" charset="0"/>
            </a:endParaRPr>
          </a:p>
          <a:p>
            <a:pPr marL="0" indent="0" algn="just">
              <a:buNone/>
            </a:pPr>
            <a:r>
              <a:rPr lang="fr-FR" dirty="0" smtClean="0">
                <a:solidFill>
                  <a:schemeClr val="tx1"/>
                </a:solidFill>
                <a:latin typeface="Berlin Sans FB Demi" panose="020E0802020502020306" pitchFamily="34" charset="0"/>
              </a:rPr>
              <a:t>En </a:t>
            </a:r>
            <a:r>
              <a:rPr lang="fr-FR" dirty="0">
                <a:solidFill>
                  <a:schemeClr val="tx1"/>
                </a:solidFill>
                <a:latin typeface="Berlin Sans FB Demi" panose="020E0802020502020306" pitchFamily="34" charset="0"/>
              </a:rPr>
              <a:t>s’appuyant sur les informations fournies par le Centre de crise du </a:t>
            </a:r>
            <a:r>
              <a:rPr lang="fr-FR" dirty="0" smtClean="0">
                <a:solidFill>
                  <a:schemeClr val="tx1"/>
                </a:solidFill>
                <a:latin typeface="Berlin Sans FB Demi" panose="020E0802020502020306" pitchFamily="34" charset="0"/>
              </a:rPr>
              <a:t>Ministère des Affaires Etrangères </a:t>
            </a:r>
            <a:r>
              <a:rPr lang="fr-FR" dirty="0">
                <a:solidFill>
                  <a:schemeClr val="tx1"/>
                </a:solidFill>
                <a:latin typeface="Berlin Sans FB Demi" panose="020E0802020502020306" pitchFamily="34" charset="0"/>
              </a:rPr>
              <a:t>et par </a:t>
            </a:r>
            <a:r>
              <a:rPr lang="fr-FR" dirty="0" smtClean="0">
                <a:solidFill>
                  <a:schemeClr val="tx1"/>
                </a:solidFill>
                <a:latin typeface="Berlin Sans FB Demi" panose="020E0802020502020306" pitchFamily="34" charset="0"/>
              </a:rPr>
              <a:t>les ONG régionales, la Commission Permanente du Conseil Régional a voté en </a:t>
            </a:r>
            <a:r>
              <a:rPr lang="fr-FR" dirty="0">
                <a:solidFill>
                  <a:schemeClr val="tx1"/>
                </a:solidFill>
                <a:latin typeface="Berlin Sans FB Demi" panose="020E0802020502020306" pitchFamily="34" charset="0"/>
              </a:rPr>
              <a:t>septembre </a:t>
            </a:r>
            <a:r>
              <a:rPr lang="fr-FR" dirty="0" smtClean="0">
                <a:solidFill>
                  <a:schemeClr val="tx1"/>
                </a:solidFill>
                <a:latin typeface="Berlin Sans FB Demi" panose="020E0802020502020306" pitchFamily="34" charset="0"/>
              </a:rPr>
              <a:t>2012 </a:t>
            </a:r>
            <a:r>
              <a:rPr lang="fr-FR" b="1" dirty="0" smtClean="0">
                <a:solidFill>
                  <a:schemeClr val="tx1"/>
                </a:solidFill>
                <a:latin typeface="Berlin Sans FB Demi" panose="020E0802020502020306" pitchFamily="34" charset="0"/>
              </a:rPr>
              <a:t>la réservation d’une enveloppe de 500 000 euros pour des actions humanitaires et solidaires au bénéfice des réfugiés syriens dans les pays limitrophes de la Syrie</a:t>
            </a:r>
          </a:p>
          <a:p>
            <a:pPr marL="0" indent="0" algn="just">
              <a:buNone/>
            </a:pPr>
            <a:endParaRPr lang="fr-FR" b="1" dirty="0" smtClean="0">
              <a:solidFill>
                <a:schemeClr val="tx1"/>
              </a:solidFill>
              <a:latin typeface="Berlin Sans FB Demi" panose="020E0802020502020306" pitchFamily="34" charset="0"/>
            </a:endParaRPr>
          </a:p>
          <a:p>
            <a:pPr marL="0" indent="0" algn="just">
              <a:buNone/>
            </a:pPr>
            <a:endParaRPr lang="fr-FR" dirty="0">
              <a:latin typeface="Bell MT" panose="02020503060305020303" pitchFamily="18" charset="0"/>
            </a:endParaRPr>
          </a:p>
          <a:p>
            <a:pPr marL="0" indent="0" algn="just">
              <a:buNone/>
            </a:pPr>
            <a:endParaRPr lang="fr-FR" dirty="0">
              <a:latin typeface="Bell MT" panose="02020503060305020303" pitchFamily="18" charset="0"/>
            </a:endParaRPr>
          </a:p>
        </p:txBody>
      </p:sp>
      <p:sp>
        <p:nvSpPr>
          <p:cNvPr id="4" name="Espace réservé du numéro de diapositive 3"/>
          <p:cNvSpPr>
            <a:spLocks noGrp="1"/>
          </p:cNvSpPr>
          <p:nvPr>
            <p:ph type="sldNum" sz="quarter" idx="10"/>
          </p:nvPr>
        </p:nvSpPr>
        <p:spPr/>
        <p:txBody>
          <a:bodyPr/>
          <a:lstStyle/>
          <a:p>
            <a:r>
              <a:rPr lang="fr-FR" smtClean="0"/>
              <a:t>Page </a:t>
            </a:r>
            <a:fld id="{FB073EA7-5611-41C4-A7B2-08516BE5D33C}" type="slidenum">
              <a:rPr lang="fr-FR" smtClean="0"/>
              <a:pPr/>
              <a:t>3</a:t>
            </a:fld>
            <a:endParaRPr lang="fr-FR" dirty="0"/>
          </a:p>
        </p:txBody>
      </p:sp>
    </p:spTree>
    <p:extLst>
      <p:ext uri="{BB962C8B-B14F-4D97-AF65-F5344CB8AC3E}">
        <p14:creationId xmlns:p14="http://schemas.microsoft.com/office/powerpoint/2010/main" val="3197449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solidFill>
                <a:schemeClr val="tx1"/>
              </a:solidFill>
              <a:latin typeface="Berlin Sans FB Demi" panose="020E0802020502020306" pitchFamily="34" charset="0"/>
            </a:endParaRPr>
          </a:p>
        </p:txBody>
      </p:sp>
      <p:sp>
        <p:nvSpPr>
          <p:cNvPr id="3" name="Espace réservé du contenu 2"/>
          <p:cNvSpPr>
            <a:spLocks noGrp="1"/>
          </p:cNvSpPr>
          <p:nvPr>
            <p:ph idx="1"/>
          </p:nvPr>
        </p:nvSpPr>
        <p:spPr/>
        <p:txBody>
          <a:bodyPr/>
          <a:lstStyle/>
          <a:p>
            <a:pPr marL="0" indent="0" algn="ctr">
              <a:buNone/>
            </a:pPr>
            <a:endParaRPr lang="fr-FR" sz="2400" b="1" dirty="0" smtClean="0">
              <a:solidFill>
                <a:schemeClr val="tx1"/>
              </a:solidFill>
              <a:latin typeface="Berlin Sans FB Demi" panose="020E0802020502020306" pitchFamily="34" charset="0"/>
            </a:endParaRPr>
          </a:p>
          <a:p>
            <a:pPr marL="0" indent="0" algn="ctr">
              <a:buNone/>
            </a:pPr>
            <a:r>
              <a:rPr lang="fr-FR" sz="2400" b="1" dirty="0" smtClean="0">
                <a:solidFill>
                  <a:schemeClr val="tx1"/>
                </a:solidFill>
                <a:latin typeface="Berlin Sans FB Demi" panose="020E0802020502020306" pitchFamily="34" charset="0"/>
              </a:rPr>
              <a:t>Dans le cadre de cette enveloppe budgétaire, les opérations menées depuis 2012 en partenariat avec </a:t>
            </a:r>
          </a:p>
          <a:p>
            <a:pPr marL="0" indent="0" algn="ctr">
              <a:buNone/>
            </a:pPr>
            <a:endParaRPr lang="fr-FR" sz="2400" b="1" dirty="0">
              <a:solidFill>
                <a:schemeClr val="tx1"/>
              </a:solidFill>
              <a:latin typeface="Berlin Sans FB Demi" panose="020E0802020502020306" pitchFamily="34" charset="0"/>
            </a:endParaRPr>
          </a:p>
          <a:p>
            <a:pPr marL="0" indent="0" algn="ctr">
              <a:buNone/>
            </a:pPr>
            <a:endParaRPr lang="fr-FR" sz="2400" b="1" dirty="0" smtClean="0">
              <a:solidFill>
                <a:schemeClr val="tx1"/>
              </a:solidFill>
              <a:latin typeface="Berlin Sans FB Demi" panose="020E0802020502020306" pitchFamily="34" charset="0"/>
            </a:endParaRPr>
          </a:p>
          <a:p>
            <a:pPr marL="0" indent="0" algn="ctr">
              <a:buNone/>
            </a:pPr>
            <a:endParaRPr lang="fr-FR" sz="2400" b="1" dirty="0">
              <a:solidFill>
                <a:schemeClr val="tx1"/>
              </a:solidFill>
              <a:latin typeface="Berlin Sans FB Demi" panose="020E0802020502020306" pitchFamily="34" charset="0"/>
            </a:endParaRPr>
          </a:p>
          <a:p>
            <a:pPr marL="0" indent="0" algn="ctr">
              <a:buNone/>
            </a:pPr>
            <a:endParaRPr lang="fr-FR" sz="2400" b="1" dirty="0" smtClean="0">
              <a:solidFill>
                <a:schemeClr val="tx1"/>
              </a:solidFill>
              <a:latin typeface="Berlin Sans FB Demi" panose="020E0802020502020306" pitchFamily="34" charset="0"/>
            </a:endParaRPr>
          </a:p>
          <a:p>
            <a:pPr marL="0" indent="0" algn="ctr">
              <a:buNone/>
            </a:pPr>
            <a:endParaRPr lang="fr-FR" sz="2400" b="1" dirty="0" smtClean="0">
              <a:solidFill>
                <a:schemeClr val="tx1"/>
              </a:solidFill>
              <a:latin typeface="Berlin Sans FB Demi" panose="020E0802020502020306" pitchFamily="34" charset="0"/>
            </a:endParaRPr>
          </a:p>
          <a:p>
            <a:pPr marL="0" indent="0" algn="ctr">
              <a:buNone/>
            </a:pPr>
            <a:r>
              <a:rPr lang="fr-FR" sz="2400" b="1" dirty="0" smtClean="0">
                <a:solidFill>
                  <a:schemeClr val="tx1"/>
                </a:solidFill>
                <a:latin typeface="Berlin Sans FB Demi" panose="020E0802020502020306" pitchFamily="34" charset="0"/>
              </a:rPr>
              <a:t>Se sont jusqu’à présent concentrées </a:t>
            </a:r>
            <a:r>
              <a:rPr lang="fr-FR" sz="2400" b="1" dirty="0">
                <a:solidFill>
                  <a:schemeClr val="tx1"/>
                </a:solidFill>
                <a:latin typeface="Berlin Sans FB Demi" panose="020E0802020502020306" pitchFamily="34" charset="0"/>
              </a:rPr>
              <a:t>sur </a:t>
            </a:r>
            <a:r>
              <a:rPr lang="fr-FR" sz="2400" b="1" dirty="0" smtClean="0">
                <a:solidFill>
                  <a:schemeClr val="tx1"/>
                </a:solidFill>
                <a:latin typeface="Berlin Sans FB Demi" panose="020E0802020502020306" pitchFamily="34" charset="0"/>
              </a:rPr>
              <a:t>:</a:t>
            </a:r>
          </a:p>
          <a:p>
            <a:pPr marL="0" indent="0" algn="just">
              <a:buNone/>
            </a:pPr>
            <a:endParaRPr lang="fr-FR" sz="2400" b="1" dirty="0" smtClean="0">
              <a:solidFill>
                <a:schemeClr val="tx1"/>
              </a:solidFill>
              <a:latin typeface="Berlin Sans FB Demi" panose="020E0802020502020306" pitchFamily="34" charset="0"/>
            </a:endParaRPr>
          </a:p>
          <a:p>
            <a:pPr marL="0" indent="0" algn="just">
              <a:buNone/>
            </a:pPr>
            <a:r>
              <a:rPr lang="fr-FR" sz="2400" b="1" dirty="0" smtClean="0">
                <a:solidFill>
                  <a:schemeClr val="tx1"/>
                </a:solidFill>
                <a:latin typeface="Berlin Sans FB Demi" panose="020E0802020502020306" pitchFamily="34" charset="0"/>
              </a:rPr>
              <a:t>                      Le </a:t>
            </a:r>
            <a:r>
              <a:rPr lang="fr-FR" sz="2400" b="1" dirty="0">
                <a:solidFill>
                  <a:schemeClr val="tx1"/>
                </a:solidFill>
                <a:latin typeface="Berlin Sans FB Demi" panose="020E0802020502020306" pitchFamily="34" charset="0"/>
              </a:rPr>
              <a:t>Camp de </a:t>
            </a:r>
            <a:r>
              <a:rPr lang="fr-FR" sz="2400" b="1" dirty="0" err="1">
                <a:solidFill>
                  <a:schemeClr val="tx1"/>
                </a:solidFill>
                <a:latin typeface="Berlin Sans FB Demi" panose="020E0802020502020306" pitchFamily="34" charset="0"/>
              </a:rPr>
              <a:t>Zaatari</a:t>
            </a:r>
            <a:r>
              <a:rPr lang="fr-FR" sz="2400" b="1" dirty="0">
                <a:solidFill>
                  <a:schemeClr val="tx1"/>
                </a:solidFill>
                <a:latin typeface="Berlin Sans FB Demi" panose="020E0802020502020306" pitchFamily="34" charset="0"/>
              </a:rPr>
              <a:t> en </a:t>
            </a:r>
            <a:r>
              <a:rPr lang="fr-FR" sz="2400" b="1" dirty="0" smtClean="0">
                <a:solidFill>
                  <a:schemeClr val="tx1"/>
                </a:solidFill>
                <a:latin typeface="Berlin Sans FB Demi" panose="020E0802020502020306" pitchFamily="34" charset="0"/>
              </a:rPr>
              <a:t>Jordanie</a:t>
            </a:r>
            <a:endParaRPr lang="fr-FR" sz="2400" b="1" dirty="0">
              <a:solidFill>
                <a:schemeClr val="tx1"/>
              </a:solidFill>
              <a:latin typeface="Berlin Sans FB Demi" panose="020E0802020502020306" pitchFamily="34" charset="0"/>
            </a:endParaRPr>
          </a:p>
          <a:p>
            <a:pPr marL="0" indent="0" algn="just">
              <a:buNone/>
            </a:pPr>
            <a:r>
              <a:rPr lang="fr-FR" sz="2400" b="1" dirty="0" smtClean="0">
                <a:solidFill>
                  <a:schemeClr val="tx1"/>
                </a:solidFill>
                <a:latin typeface="Berlin Sans FB Demi" panose="020E0802020502020306" pitchFamily="34" charset="0"/>
              </a:rPr>
              <a:t>                                          Le </a:t>
            </a:r>
            <a:r>
              <a:rPr lang="fr-FR" sz="2400" b="1" dirty="0">
                <a:solidFill>
                  <a:schemeClr val="tx1"/>
                </a:solidFill>
                <a:latin typeface="Berlin Sans FB Demi" panose="020E0802020502020306" pitchFamily="34" charset="0"/>
              </a:rPr>
              <a:t>Liban</a:t>
            </a:r>
          </a:p>
          <a:p>
            <a:pPr marL="0" indent="0" algn="ctr">
              <a:buNone/>
            </a:pPr>
            <a:endParaRPr lang="fr-FR" sz="2400" b="1" dirty="0" smtClean="0">
              <a:solidFill>
                <a:schemeClr val="tx1"/>
              </a:solidFill>
              <a:latin typeface="Berlin Sans FB Demi" panose="020E0802020502020306" pitchFamily="34" charset="0"/>
            </a:endParaRPr>
          </a:p>
          <a:p>
            <a:pPr marL="0" indent="0" algn="ctr">
              <a:buNone/>
            </a:pPr>
            <a:endParaRPr lang="fr-FR" sz="2400" b="1" dirty="0" smtClean="0">
              <a:solidFill>
                <a:schemeClr val="tx1"/>
              </a:solidFill>
              <a:latin typeface="Berlin Sans FB Demi" panose="020E0802020502020306" pitchFamily="34" charset="0"/>
            </a:endParaRPr>
          </a:p>
          <a:p>
            <a:pPr marL="0" indent="0" algn="ctr">
              <a:buNone/>
            </a:pPr>
            <a:endParaRPr lang="fr-FR" b="1" dirty="0" smtClean="0">
              <a:latin typeface="Bell MT" panose="02020503060305020303" pitchFamily="18" charset="0"/>
            </a:endParaRPr>
          </a:p>
          <a:p>
            <a:pPr marL="0" indent="0" algn="ctr">
              <a:buNone/>
            </a:pPr>
            <a:endParaRPr lang="fr-FR" b="1" dirty="0">
              <a:latin typeface="Bell MT" panose="02020503060305020303" pitchFamily="18" charset="0"/>
            </a:endParaRPr>
          </a:p>
          <a:p>
            <a:pPr marL="0" indent="0" algn="ctr">
              <a:buNone/>
            </a:pPr>
            <a:endParaRPr lang="fr-FR" b="1" dirty="0">
              <a:latin typeface="Bell MT" panose="02020503060305020303" pitchFamily="18" charset="0"/>
            </a:endParaRPr>
          </a:p>
        </p:txBody>
      </p:sp>
      <p:sp>
        <p:nvSpPr>
          <p:cNvPr id="4" name="Espace réservé du numéro de diapositive 3"/>
          <p:cNvSpPr>
            <a:spLocks noGrp="1"/>
          </p:cNvSpPr>
          <p:nvPr>
            <p:ph type="sldNum" sz="quarter" idx="10"/>
          </p:nvPr>
        </p:nvSpPr>
        <p:spPr/>
        <p:txBody>
          <a:bodyPr/>
          <a:lstStyle/>
          <a:p>
            <a:r>
              <a:rPr lang="fr-FR" smtClean="0"/>
              <a:t>Page </a:t>
            </a:r>
            <a:fld id="{FB073EA7-5611-41C4-A7B2-08516BE5D33C}" type="slidenum">
              <a:rPr lang="fr-FR" smtClean="0"/>
              <a:pPr/>
              <a:t>4</a:t>
            </a:fld>
            <a:endParaRPr lang="fr-FR"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9752" y="2711456"/>
            <a:ext cx="915779" cy="1075045"/>
          </a:xfrm>
          <a:prstGeom prst="rect">
            <a:avLst/>
          </a:prstGeo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320" y="2607512"/>
            <a:ext cx="1178989" cy="1178989"/>
          </a:xfrm>
          <a:prstGeom prst="rect">
            <a:avLst/>
          </a:prstGeom>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44961" y="2718579"/>
            <a:ext cx="987953" cy="1060797"/>
          </a:xfrm>
          <a:prstGeom prst="rect">
            <a:avLst/>
          </a:prstGeom>
        </p:spPr>
      </p:pic>
      <p:pic>
        <p:nvPicPr>
          <p:cNvPr id="8" name="Imag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68144" y="2616060"/>
            <a:ext cx="987895" cy="1185474"/>
          </a:xfrm>
          <a:prstGeom prst="rect">
            <a:avLst/>
          </a:prstGeom>
        </p:spPr>
      </p:pic>
      <p:pic>
        <p:nvPicPr>
          <p:cNvPr id="9" name="Imag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3145" y="2711456"/>
            <a:ext cx="1052513" cy="1085850"/>
          </a:xfrm>
          <a:prstGeom prst="rect">
            <a:avLst/>
          </a:prstGeom>
        </p:spPr>
      </p:pic>
    </p:spTree>
    <p:extLst>
      <p:ext uri="{BB962C8B-B14F-4D97-AF65-F5344CB8AC3E}">
        <p14:creationId xmlns:p14="http://schemas.microsoft.com/office/powerpoint/2010/main" val="5217450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tx1"/>
                </a:solidFill>
                <a:latin typeface="Berlin Sans FB Demi" panose="020E0802020502020306" pitchFamily="34" charset="0"/>
              </a:rPr>
              <a:t>Le camp de </a:t>
            </a:r>
            <a:r>
              <a:rPr lang="fr-FR" dirty="0" err="1" smtClean="0">
                <a:solidFill>
                  <a:schemeClr val="tx1"/>
                </a:solidFill>
                <a:latin typeface="Berlin Sans FB Demi" panose="020E0802020502020306" pitchFamily="34" charset="0"/>
              </a:rPr>
              <a:t>Zaatari</a:t>
            </a:r>
            <a:r>
              <a:rPr lang="fr-FR" dirty="0" smtClean="0">
                <a:solidFill>
                  <a:schemeClr val="tx1"/>
                </a:solidFill>
                <a:latin typeface="Berlin Sans FB Demi" panose="020E0802020502020306" pitchFamily="34" charset="0"/>
              </a:rPr>
              <a:t> en Jordanie (80 km d’Aman, Gouvernorat de </a:t>
            </a:r>
            <a:r>
              <a:rPr lang="fr-FR" dirty="0" err="1" smtClean="0">
                <a:solidFill>
                  <a:schemeClr val="tx1"/>
                </a:solidFill>
                <a:latin typeface="Berlin Sans FB Demi" panose="020E0802020502020306" pitchFamily="34" charset="0"/>
              </a:rPr>
              <a:t>Mafraq</a:t>
            </a:r>
            <a:r>
              <a:rPr lang="fr-FR" dirty="0" smtClean="0">
                <a:solidFill>
                  <a:schemeClr val="tx1"/>
                </a:solidFill>
                <a:latin typeface="Berlin Sans FB Demi" panose="020E0802020502020306" pitchFamily="34" charset="0"/>
              </a:rPr>
              <a:t>) </a:t>
            </a:r>
            <a:endParaRPr lang="fr-FR" dirty="0">
              <a:solidFill>
                <a:schemeClr val="tx1"/>
              </a:solidFill>
              <a:latin typeface="Berlin Sans FB Demi" panose="020E0802020502020306" pitchFamily="34" charset="0"/>
            </a:endParaRPr>
          </a:p>
        </p:txBody>
      </p:sp>
      <p:sp>
        <p:nvSpPr>
          <p:cNvPr id="3" name="Espace réservé du contenu 2"/>
          <p:cNvSpPr>
            <a:spLocks noGrp="1"/>
          </p:cNvSpPr>
          <p:nvPr>
            <p:ph idx="1"/>
          </p:nvPr>
        </p:nvSpPr>
        <p:spPr/>
        <p:txBody>
          <a:bodyPr/>
          <a:lstStyle/>
          <a:p>
            <a:pPr marL="0" indent="0">
              <a:buNone/>
            </a:pPr>
            <a:endParaRPr lang="fr-FR" sz="1800" dirty="0" smtClean="0">
              <a:latin typeface="Berlin Sans FB Demi" panose="020E0802020502020306" pitchFamily="34" charset="0"/>
            </a:endParaRPr>
          </a:p>
          <a:p>
            <a:pPr marL="0" indent="0">
              <a:buNone/>
            </a:pPr>
            <a:endParaRPr lang="fr-FR" sz="1800" dirty="0">
              <a:latin typeface="Berlin Sans FB Demi" panose="020E0802020502020306" pitchFamily="34" charset="0"/>
            </a:endParaRPr>
          </a:p>
          <a:p>
            <a:pPr marL="0" indent="0">
              <a:buNone/>
            </a:pPr>
            <a:endParaRPr lang="fr-FR" sz="1800" dirty="0" smtClean="0">
              <a:latin typeface="Berlin Sans FB Demi" panose="020E0802020502020306" pitchFamily="34" charset="0"/>
            </a:endParaRPr>
          </a:p>
          <a:p>
            <a:pPr marL="0" indent="0">
              <a:buNone/>
            </a:pPr>
            <a:endParaRPr lang="fr-FR" sz="1800" dirty="0">
              <a:latin typeface="Berlin Sans FB Demi" panose="020E0802020502020306" pitchFamily="34" charset="0"/>
            </a:endParaRPr>
          </a:p>
          <a:p>
            <a:pPr marL="0" indent="0">
              <a:buNone/>
            </a:pPr>
            <a:endParaRPr lang="fr-FR" sz="1800" dirty="0" smtClean="0">
              <a:latin typeface="Berlin Sans FB Demi" panose="020E0802020502020306" pitchFamily="34" charset="0"/>
            </a:endParaRPr>
          </a:p>
          <a:p>
            <a:pPr marL="0" indent="0">
              <a:buNone/>
            </a:pPr>
            <a:endParaRPr lang="fr-FR" sz="1800" dirty="0">
              <a:latin typeface="Berlin Sans FB Demi" panose="020E0802020502020306" pitchFamily="34" charset="0"/>
            </a:endParaRPr>
          </a:p>
          <a:p>
            <a:pPr marL="0" indent="0">
              <a:buNone/>
            </a:pPr>
            <a:endParaRPr lang="fr-FR" sz="1800" dirty="0" smtClean="0">
              <a:latin typeface="Berlin Sans FB Demi" panose="020E0802020502020306" pitchFamily="34" charset="0"/>
            </a:endParaRPr>
          </a:p>
          <a:p>
            <a:pPr marL="0" indent="0">
              <a:buNone/>
            </a:pPr>
            <a:r>
              <a:rPr lang="fr-FR" sz="1800" b="1" dirty="0" smtClean="0">
                <a:solidFill>
                  <a:schemeClr val="tx1"/>
                </a:solidFill>
                <a:latin typeface="Berlin Sans FB Demi" panose="020E0802020502020306" pitchFamily="34" charset="0"/>
              </a:rPr>
              <a:t>Ouvert en 2012 et supervisé par le Haut Commissariat aux Réfugiés, ce camp de 550 ha </a:t>
            </a:r>
            <a:r>
              <a:rPr lang="fr-FR" sz="1800" dirty="0" smtClean="0">
                <a:solidFill>
                  <a:schemeClr val="tx1"/>
                </a:solidFill>
                <a:latin typeface="Berlin Sans FB Demi" panose="020E0802020502020306" pitchFamily="34" charset="0"/>
              </a:rPr>
              <a:t>accueille entre 80 </a:t>
            </a:r>
            <a:r>
              <a:rPr lang="fr-FR" sz="1800" dirty="0">
                <a:solidFill>
                  <a:schemeClr val="tx1"/>
                </a:solidFill>
                <a:latin typeface="Berlin Sans FB Demi" panose="020E0802020502020306" pitchFamily="34" charset="0"/>
              </a:rPr>
              <a:t>000 </a:t>
            </a:r>
            <a:r>
              <a:rPr lang="fr-FR" sz="1800" dirty="0" smtClean="0">
                <a:solidFill>
                  <a:schemeClr val="tx1"/>
                </a:solidFill>
                <a:latin typeface="Berlin Sans FB Demi" panose="020E0802020502020306" pitchFamily="34" charset="0"/>
              </a:rPr>
              <a:t>et 120 </a:t>
            </a:r>
            <a:r>
              <a:rPr lang="fr-FR" sz="1800" dirty="0">
                <a:solidFill>
                  <a:schemeClr val="tx1"/>
                </a:solidFill>
                <a:latin typeface="Berlin Sans FB Demi" panose="020E0802020502020306" pitchFamily="34" charset="0"/>
              </a:rPr>
              <a:t>000 personnes </a:t>
            </a:r>
            <a:r>
              <a:rPr lang="fr-FR" sz="1800" dirty="0" smtClean="0">
                <a:solidFill>
                  <a:schemeClr val="tx1"/>
                </a:solidFill>
                <a:latin typeface="Berlin Sans FB Demi" panose="020E0802020502020306" pitchFamily="34" charset="0"/>
              </a:rPr>
              <a:t>selon les périodes ; </a:t>
            </a:r>
            <a:r>
              <a:rPr lang="fr-FR" sz="1800" dirty="0">
                <a:solidFill>
                  <a:schemeClr val="tx1"/>
                </a:solidFill>
                <a:latin typeface="Berlin Sans FB Demi" panose="020E0802020502020306" pitchFamily="34" charset="0"/>
              </a:rPr>
              <a:t>il est devenu la 4ème ville de Jordanie et ses structures provisoires sont malheureusement appelées à </a:t>
            </a:r>
            <a:r>
              <a:rPr lang="fr-FR" sz="1800" dirty="0" smtClean="0">
                <a:solidFill>
                  <a:schemeClr val="tx1"/>
                </a:solidFill>
                <a:latin typeface="Berlin Sans FB Demi" panose="020E0802020502020306" pitchFamily="34" charset="0"/>
              </a:rPr>
              <a:t>durer</a:t>
            </a:r>
            <a:endParaRPr lang="fr-FR" sz="1800" dirty="0">
              <a:solidFill>
                <a:schemeClr val="tx1"/>
              </a:solidFill>
              <a:latin typeface="Berlin Sans FB Demi" panose="020E0802020502020306" pitchFamily="34" charset="0"/>
            </a:endParaRPr>
          </a:p>
        </p:txBody>
      </p:sp>
      <p:sp>
        <p:nvSpPr>
          <p:cNvPr id="4" name="Espace réservé du numéro de diapositive 3"/>
          <p:cNvSpPr>
            <a:spLocks noGrp="1"/>
          </p:cNvSpPr>
          <p:nvPr>
            <p:ph type="sldNum" sz="quarter" idx="10"/>
          </p:nvPr>
        </p:nvSpPr>
        <p:spPr/>
        <p:txBody>
          <a:bodyPr/>
          <a:lstStyle/>
          <a:p>
            <a:r>
              <a:rPr lang="fr-FR" dirty="0" smtClean="0"/>
              <a:t>Page </a:t>
            </a:r>
            <a:fld id="{FB073EA7-5611-41C4-A7B2-08516BE5D33C}" type="slidenum">
              <a:rPr lang="fr-FR" smtClean="0"/>
              <a:pPr/>
              <a:t>5</a:t>
            </a:fld>
            <a:endParaRPr lang="fr-FR"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5966" y="4437112"/>
            <a:ext cx="5040560" cy="2160240"/>
          </a:xfrm>
          <a:prstGeom prst="rect">
            <a:avLst/>
          </a:prstGeom>
          <a:ln>
            <a:solidFill>
              <a:schemeClr val="tx1"/>
            </a:solidFill>
          </a:ln>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68756" y="980728"/>
            <a:ext cx="3391676" cy="1811840"/>
          </a:xfrm>
          <a:prstGeom prst="rect">
            <a:avLst/>
          </a:prstGeom>
          <a:ln>
            <a:solidFill>
              <a:schemeClr val="tx1"/>
            </a:solidFill>
          </a:ln>
        </p:spPr>
      </p:pic>
      <p:pic>
        <p:nvPicPr>
          <p:cNvPr id="11" name="Imag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8212" y="725519"/>
            <a:ext cx="3240360" cy="2322258"/>
          </a:xfrm>
          <a:prstGeom prst="rect">
            <a:avLst/>
          </a:prstGeom>
          <a:ln>
            <a:solidFill>
              <a:schemeClr val="tx1"/>
            </a:solidFill>
          </a:ln>
        </p:spPr>
      </p:pic>
      <p:sp>
        <p:nvSpPr>
          <p:cNvPr id="12" name="Ellipse 11"/>
          <p:cNvSpPr/>
          <p:nvPr/>
        </p:nvSpPr>
        <p:spPr bwMode="auto">
          <a:xfrm>
            <a:off x="2627784" y="2492896"/>
            <a:ext cx="45719" cy="45719"/>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b" anchorCtr="0" compatLnSpc="1">
            <a:prstTxWarp prst="textNoShape">
              <a:avLst/>
            </a:prstTxWarp>
          </a:bodyPr>
          <a:lstStyle/>
          <a:p>
            <a:pPr marL="0" marR="0" indent="0" algn="r" defTabSz="914400" rtl="0" eaLnBrk="0" fontAlgn="base" latinLnBrk="0" hangingPunct="0">
              <a:lnSpc>
                <a:spcPct val="100000"/>
              </a:lnSpc>
              <a:spcBef>
                <a:spcPct val="20000"/>
              </a:spcBef>
              <a:spcAft>
                <a:spcPct val="0"/>
              </a:spcAft>
              <a:buClr>
                <a:srgbClr val="FF9900"/>
              </a:buClr>
              <a:buSzTx/>
              <a:buFontTx/>
              <a:buChar char="•"/>
              <a:tabLst/>
            </a:pPr>
            <a:endParaRPr kumimoji="0" lang="fr-FR" sz="1200" b="0" i="0" u="none" strike="noStrike" cap="none" normalizeH="0" baseline="0" smtClean="0">
              <a:ln>
                <a:noFill/>
              </a:ln>
              <a:solidFill>
                <a:srgbClr val="000099"/>
              </a:solidFill>
              <a:effectLst/>
              <a:latin typeface="Arial" charset="0"/>
            </a:endParaRPr>
          </a:p>
        </p:txBody>
      </p:sp>
      <p:sp>
        <p:nvSpPr>
          <p:cNvPr id="13" name="Ellipse 12"/>
          <p:cNvSpPr/>
          <p:nvPr/>
        </p:nvSpPr>
        <p:spPr bwMode="auto">
          <a:xfrm>
            <a:off x="2493483" y="2466607"/>
            <a:ext cx="360040" cy="144016"/>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b" anchorCtr="0" compatLnSpc="1">
            <a:prstTxWarp prst="textNoShape">
              <a:avLst/>
            </a:prstTxWarp>
          </a:bodyPr>
          <a:lstStyle/>
          <a:p>
            <a:pPr marL="0" marR="0" indent="0" algn="r" defTabSz="914400" rtl="0" eaLnBrk="0" fontAlgn="base" latinLnBrk="0" hangingPunct="0">
              <a:lnSpc>
                <a:spcPct val="100000"/>
              </a:lnSpc>
              <a:spcBef>
                <a:spcPct val="20000"/>
              </a:spcBef>
              <a:spcAft>
                <a:spcPct val="0"/>
              </a:spcAft>
              <a:buClr>
                <a:srgbClr val="FF9900"/>
              </a:buClr>
              <a:buSzTx/>
              <a:buFontTx/>
              <a:buChar char="•"/>
              <a:tabLst/>
            </a:pPr>
            <a:endParaRPr kumimoji="0" lang="fr-FR" sz="12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738678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116632"/>
            <a:ext cx="9577064" cy="457200"/>
          </a:xfrm>
        </p:spPr>
        <p:txBody>
          <a:bodyPr/>
          <a:lstStyle/>
          <a:p>
            <a:r>
              <a:rPr lang="fr-FR" sz="2200" dirty="0" smtClean="0">
                <a:solidFill>
                  <a:schemeClr val="tx1"/>
                </a:solidFill>
                <a:latin typeface="Berlin Sans FB Demi" panose="020E0802020502020306" pitchFamily="34" charset="0"/>
              </a:rPr>
              <a:t>Dès 2012, la Région concentre ses efforts sur le camp de </a:t>
            </a:r>
            <a:r>
              <a:rPr lang="fr-FR" sz="2200" dirty="0" err="1" smtClean="0">
                <a:solidFill>
                  <a:schemeClr val="tx1"/>
                </a:solidFill>
                <a:latin typeface="Berlin Sans FB Demi" panose="020E0802020502020306" pitchFamily="34" charset="0"/>
              </a:rPr>
              <a:t>Zaatari</a:t>
            </a:r>
            <a:r>
              <a:rPr lang="fr-FR" sz="2200" dirty="0" smtClean="0">
                <a:solidFill>
                  <a:schemeClr val="tx1"/>
                </a:solidFill>
                <a:latin typeface="Berlin Sans FB Demi" panose="020E0802020502020306" pitchFamily="34" charset="0"/>
              </a:rPr>
              <a:t> </a:t>
            </a:r>
            <a:endParaRPr lang="fr-FR" sz="2200" dirty="0">
              <a:solidFill>
                <a:schemeClr val="tx1"/>
              </a:solidFill>
              <a:latin typeface="Berlin Sans FB Demi" panose="020E0802020502020306" pitchFamily="34" charset="0"/>
            </a:endParaRPr>
          </a:p>
        </p:txBody>
      </p:sp>
      <p:sp>
        <p:nvSpPr>
          <p:cNvPr id="3" name="Espace réservé du contenu 2"/>
          <p:cNvSpPr>
            <a:spLocks noGrp="1"/>
          </p:cNvSpPr>
          <p:nvPr>
            <p:ph idx="1"/>
          </p:nvPr>
        </p:nvSpPr>
        <p:spPr>
          <a:xfrm>
            <a:off x="467544" y="2132856"/>
            <a:ext cx="3384376" cy="4827240"/>
          </a:xfrm>
        </p:spPr>
        <p:txBody>
          <a:bodyPr/>
          <a:lstStyle/>
          <a:p>
            <a:pPr marL="0" indent="0" algn="just">
              <a:buNone/>
            </a:pPr>
            <a:r>
              <a:rPr lang="fr-FR" dirty="0" smtClean="0">
                <a:solidFill>
                  <a:schemeClr val="tx1"/>
                </a:solidFill>
                <a:latin typeface="Berlin Sans FB Demi" panose="020E0802020502020306" pitchFamily="34" charset="0"/>
              </a:rPr>
              <a:t>Don de 100 000 euros au UNHCR affectés à son programme de réponse aux besoins des réfugiés du camp de </a:t>
            </a:r>
            <a:r>
              <a:rPr lang="fr-FR" dirty="0" err="1" smtClean="0">
                <a:solidFill>
                  <a:schemeClr val="tx1"/>
                </a:solidFill>
                <a:latin typeface="Berlin Sans FB Demi" panose="020E0802020502020306" pitchFamily="34" charset="0"/>
              </a:rPr>
              <a:t>Zaatari</a:t>
            </a:r>
            <a:r>
              <a:rPr lang="fr-FR" dirty="0">
                <a:solidFill>
                  <a:schemeClr val="tx1"/>
                </a:solidFill>
                <a:latin typeface="Berlin Sans FB Demi" panose="020E0802020502020306" pitchFamily="34" charset="0"/>
              </a:rPr>
              <a:t> </a:t>
            </a:r>
            <a:r>
              <a:rPr lang="fr-FR" dirty="0" smtClean="0">
                <a:solidFill>
                  <a:schemeClr val="tx1"/>
                </a:solidFill>
                <a:latin typeface="Berlin Sans FB Demi" panose="020E0802020502020306" pitchFamily="34" charset="0"/>
              </a:rPr>
              <a:t>notamment</a:t>
            </a:r>
            <a:r>
              <a:rPr lang="fr-FR" dirty="0">
                <a:solidFill>
                  <a:schemeClr val="tx1"/>
                </a:solidFill>
                <a:latin typeface="Berlin Sans FB Demi" panose="020E0802020502020306" pitchFamily="34" charset="0"/>
              </a:rPr>
              <a:t> </a:t>
            </a:r>
            <a:r>
              <a:rPr lang="fr-FR" dirty="0" smtClean="0">
                <a:solidFill>
                  <a:schemeClr val="tx1"/>
                </a:solidFill>
                <a:latin typeface="Berlin Sans FB Demi" panose="020E0802020502020306" pitchFamily="34" charset="0"/>
              </a:rPr>
              <a:t>en termes d’articles ménagers de base</a:t>
            </a:r>
          </a:p>
          <a:p>
            <a:pPr marL="0" indent="0">
              <a:buNone/>
            </a:pPr>
            <a:endParaRPr lang="fr-FR" dirty="0" smtClean="0">
              <a:latin typeface="Berlin Sans FB Demi" panose="020E0802020502020306" pitchFamily="34" charset="0"/>
            </a:endParaRPr>
          </a:p>
          <a:p>
            <a:pPr marL="0" indent="0">
              <a:buNone/>
            </a:pPr>
            <a:endParaRPr lang="fr-FR" dirty="0">
              <a:latin typeface="Berlin Sans FB Demi" panose="020E0802020502020306" pitchFamily="34" charset="0"/>
            </a:endParaRPr>
          </a:p>
          <a:p>
            <a:pPr marL="0" indent="0">
              <a:buNone/>
            </a:pPr>
            <a:endParaRPr lang="fr-FR" dirty="0">
              <a:latin typeface="Berlin Sans FB Demi" panose="020E0802020502020306" pitchFamily="34" charset="0"/>
            </a:endParaRPr>
          </a:p>
          <a:p>
            <a:pPr marL="0" indent="0">
              <a:buNone/>
            </a:pPr>
            <a:endParaRPr lang="fr-FR" dirty="0" smtClean="0">
              <a:latin typeface="Berlin Sans FB Demi" panose="020E0802020502020306" pitchFamily="34" charset="0"/>
            </a:endParaRPr>
          </a:p>
          <a:p>
            <a:pPr marL="0" indent="0">
              <a:buNone/>
            </a:pPr>
            <a:endParaRPr lang="fr-FR" dirty="0">
              <a:latin typeface="Berlin Sans FB Demi" panose="020E0802020502020306" pitchFamily="34" charset="0"/>
            </a:endParaRPr>
          </a:p>
          <a:p>
            <a:pPr marL="0" indent="0">
              <a:buNone/>
            </a:pPr>
            <a:endParaRPr lang="fr-FR" dirty="0" smtClean="0">
              <a:latin typeface="Berlin Sans FB Demi" panose="020E0802020502020306" pitchFamily="34" charset="0"/>
            </a:endParaRPr>
          </a:p>
          <a:p>
            <a:pPr marL="0" indent="0">
              <a:buNone/>
            </a:pPr>
            <a:endParaRPr lang="fr-FR" dirty="0">
              <a:latin typeface="Berlin Sans FB Demi" panose="020E0802020502020306" pitchFamily="34" charset="0"/>
            </a:endParaRPr>
          </a:p>
          <a:p>
            <a:pPr marL="0" indent="0">
              <a:buNone/>
            </a:pPr>
            <a:endParaRPr lang="fr-FR" dirty="0" smtClean="0">
              <a:latin typeface="Berlin Sans FB Demi" panose="020E0802020502020306" pitchFamily="34" charset="0"/>
            </a:endParaRPr>
          </a:p>
          <a:p>
            <a:pPr marL="0" indent="0">
              <a:buNone/>
            </a:pPr>
            <a:endParaRPr lang="fr-FR" dirty="0">
              <a:latin typeface="Berlin Sans FB Demi" panose="020E0802020502020306" pitchFamily="34" charset="0"/>
            </a:endParaRPr>
          </a:p>
          <a:p>
            <a:pPr marL="0" indent="0">
              <a:buNone/>
            </a:pPr>
            <a:endParaRPr lang="fr-FR" dirty="0">
              <a:latin typeface="Berlin Sans FB Demi" panose="020E0802020502020306" pitchFamily="34" charset="0"/>
            </a:endParaRPr>
          </a:p>
          <a:p>
            <a:pPr marL="0" indent="0">
              <a:buNone/>
            </a:pPr>
            <a:endParaRPr lang="fr-FR" dirty="0"/>
          </a:p>
        </p:txBody>
      </p:sp>
      <p:sp>
        <p:nvSpPr>
          <p:cNvPr id="4" name="Espace réservé du numéro de diapositive 3"/>
          <p:cNvSpPr>
            <a:spLocks noGrp="1"/>
          </p:cNvSpPr>
          <p:nvPr>
            <p:ph type="sldNum" sz="quarter" idx="10"/>
          </p:nvPr>
        </p:nvSpPr>
        <p:spPr/>
        <p:txBody>
          <a:bodyPr/>
          <a:lstStyle/>
          <a:p>
            <a:r>
              <a:rPr lang="fr-FR" smtClean="0"/>
              <a:t>Page </a:t>
            </a:r>
            <a:fld id="{FB073EA7-5611-41C4-A7B2-08516BE5D33C}" type="slidenum">
              <a:rPr lang="fr-FR" smtClean="0"/>
              <a:pPr/>
              <a:t>6</a:t>
            </a:fld>
            <a:endParaRPr lang="fr-FR"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36096" y="819345"/>
            <a:ext cx="2088232" cy="2451402"/>
          </a:xfrm>
          <a:prstGeom prst="rect">
            <a:avLst/>
          </a:prstGeo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7984" y="3717032"/>
            <a:ext cx="4536504" cy="2721902"/>
          </a:xfrm>
          <a:prstGeom prst="rect">
            <a:avLst/>
          </a:prstGeom>
        </p:spPr>
      </p:pic>
    </p:spTree>
    <p:extLst>
      <p:ext uri="{BB962C8B-B14F-4D97-AF65-F5344CB8AC3E}">
        <p14:creationId xmlns:p14="http://schemas.microsoft.com/office/powerpoint/2010/main" val="16677712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solidFill>
                  <a:schemeClr val="tx1"/>
                </a:solidFill>
                <a:latin typeface="Berlin Sans FB Demi" panose="020E0802020502020306" pitchFamily="34" charset="0"/>
              </a:rPr>
              <a:t>En 2012</a:t>
            </a:r>
            <a:endParaRPr lang="fr-FR" sz="2800" dirty="0">
              <a:solidFill>
                <a:schemeClr val="tx1"/>
              </a:solidFill>
              <a:latin typeface="Berlin Sans FB Demi" panose="020E0802020502020306" pitchFamily="34" charset="0"/>
            </a:endParaRPr>
          </a:p>
        </p:txBody>
      </p:sp>
      <p:sp>
        <p:nvSpPr>
          <p:cNvPr id="3" name="Espace réservé du contenu 2"/>
          <p:cNvSpPr>
            <a:spLocks noGrp="1"/>
          </p:cNvSpPr>
          <p:nvPr>
            <p:ph idx="1"/>
          </p:nvPr>
        </p:nvSpPr>
        <p:spPr>
          <a:xfrm>
            <a:off x="1043608" y="404664"/>
            <a:ext cx="4680520" cy="5400600"/>
          </a:xfrm>
        </p:spPr>
        <p:txBody>
          <a:bodyPr/>
          <a:lstStyle/>
          <a:p>
            <a:pPr marL="0" indent="0">
              <a:buNone/>
            </a:pPr>
            <a:endParaRPr lang="fr-FR" sz="2400" dirty="0" smtClean="0"/>
          </a:p>
          <a:p>
            <a:pPr marL="0" indent="0" algn="just">
              <a:buNone/>
            </a:pPr>
            <a:r>
              <a:rPr lang="fr-FR" sz="1800" dirty="0" smtClean="0">
                <a:solidFill>
                  <a:schemeClr val="tx1"/>
                </a:solidFill>
                <a:latin typeface="Berlin Sans FB Demi" panose="020E0802020502020306" pitchFamily="34" charset="0"/>
              </a:rPr>
              <a:t>Financement (subvention de 1 800 euros) de la collecte de 3 palettes de chaussures pour enfant par la Croix-Rouge française, délégation des Bouches-du-Rhône</a:t>
            </a:r>
          </a:p>
          <a:p>
            <a:pPr marL="0" indent="0" algn="just">
              <a:buNone/>
            </a:pPr>
            <a:r>
              <a:rPr lang="fr-FR" sz="1800" dirty="0" smtClean="0">
                <a:solidFill>
                  <a:schemeClr val="tx1"/>
                </a:solidFill>
                <a:latin typeface="Berlin Sans FB Demi" panose="020E0802020502020306" pitchFamily="34" charset="0"/>
              </a:rPr>
              <a:t>Matériel acheminé vers la base militaire de Creil et chargé dans un avion affrété par les autorités militaires françaises à destination de la Jordanie </a:t>
            </a:r>
          </a:p>
          <a:p>
            <a:pPr marL="0" indent="0" algn="just">
              <a:buNone/>
            </a:pPr>
            <a:r>
              <a:rPr lang="fr-FR" sz="1800" dirty="0" smtClean="0">
                <a:solidFill>
                  <a:schemeClr val="tx1"/>
                </a:solidFill>
                <a:latin typeface="Berlin Sans FB Demi" panose="020E0802020502020306" pitchFamily="34" charset="0"/>
              </a:rPr>
              <a:t>Remise du matériel à l’Ambassade de France pour être distribué à 510 enfants du camp de </a:t>
            </a:r>
            <a:r>
              <a:rPr lang="fr-FR" sz="1800" dirty="0" err="1" smtClean="0">
                <a:solidFill>
                  <a:schemeClr val="tx1"/>
                </a:solidFill>
                <a:latin typeface="Berlin Sans FB Demi" panose="020E0802020502020306" pitchFamily="34" charset="0"/>
              </a:rPr>
              <a:t>Zaatari</a:t>
            </a:r>
            <a:endParaRPr lang="fr-FR" sz="1800" dirty="0" smtClean="0">
              <a:solidFill>
                <a:schemeClr val="tx1"/>
              </a:solidFill>
              <a:latin typeface="Berlin Sans FB Demi" panose="020E0802020502020306" pitchFamily="34" charset="0"/>
            </a:endParaRPr>
          </a:p>
          <a:p>
            <a:pPr marL="0" indent="0" algn="just">
              <a:buNone/>
            </a:pPr>
            <a:endParaRPr lang="fr-FR" sz="1800" dirty="0" smtClean="0">
              <a:solidFill>
                <a:schemeClr val="tx1"/>
              </a:solidFill>
              <a:latin typeface="Berlin Sans FB Demi" panose="020E0802020502020306" pitchFamily="34" charset="0"/>
            </a:endParaRPr>
          </a:p>
          <a:p>
            <a:pPr marL="0" indent="0" algn="just">
              <a:buNone/>
            </a:pPr>
            <a:r>
              <a:rPr lang="fr-FR" sz="1800" dirty="0" smtClean="0">
                <a:solidFill>
                  <a:schemeClr val="tx1"/>
                </a:solidFill>
                <a:latin typeface="Berlin Sans FB Demi" panose="020E0802020502020306" pitchFamily="34" charset="0"/>
              </a:rPr>
              <a:t>Mais également : mise à disposition gracieuse par l’association Lire et Guérir de matériel médical </a:t>
            </a:r>
            <a:r>
              <a:rPr lang="fr-FR" sz="1800" dirty="0">
                <a:solidFill>
                  <a:schemeClr val="tx1"/>
                </a:solidFill>
                <a:latin typeface="Berlin Sans FB Demi" panose="020E0802020502020306" pitchFamily="34" charset="0"/>
              </a:rPr>
              <a:t>et paramédical (</a:t>
            </a:r>
            <a:r>
              <a:rPr lang="fr-FR" sz="1800" dirty="0" smtClean="0">
                <a:solidFill>
                  <a:schemeClr val="tx1"/>
                </a:solidFill>
                <a:latin typeface="Berlin Sans FB Demi" panose="020E0802020502020306" pitchFamily="34" charset="0"/>
              </a:rPr>
              <a:t>béquilles, déambulateurs, fauteuils </a:t>
            </a:r>
            <a:r>
              <a:rPr lang="fr-FR" sz="1800" dirty="0">
                <a:solidFill>
                  <a:schemeClr val="tx1"/>
                </a:solidFill>
                <a:latin typeface="Berlin Sans FB Demi" panose="020E0802020502020306" pitchFamily="34" charset="0"/>
              </a:rPr>
              <a:t>roulants </a:t>
            </a:r>
            <a:r>
              <a:rPr lang="fr-FR" sz="1800" dirty="0" smtClean="0">
                <a:solidFill>
                  <a:schemeClr val="tx1"/>
                </a:solidFill>
                <a:latin typeface="Berlin Sans FB Demi" panose="020E0802020502020306" pitchFamily="34" charset="0"/>
              </a:rPr>
              <a:t>pliables, matériels orthopédiques, couches personnes </a:t>
            </a:r>
            <a:r>
              <a:rPr lang="fr-FR" sz="1800" dirty="0">
                <a:solidFill>
                  <a:schemeClr val="tx1"/>
                </a:solidFill>
                <a:latin typeface="Berlin Sans FB Demi" panose="020E0802020502020306" pitchFamily="34" charset="0"/>
              </a:rPr>
              <a:t>âgées et enfants</a:t>
            </a:r>
            <a:r>
              <a:rPr lang="fr-FR" sz="1800" dirty="0" smtClean="0">
                <a:solidFill>
                  <a:schemeClr val="tx1"/>
                </a:solidFill>
                <a:latin typeface="Berlin Sans FB Demi" panose="020E0802020502020306" pitchFamily="34" charset="0"/>
              </a:rPr>
              <a:t>) transporté par le même avion</a:t>
            </a:r>
            <a:endParaRPr lang="fr-FR" sz="1800" dirty="0">
              <a:solidFill>
                <a:schemeClr val="tx1"/>
              </a:solidFill>
              <a:latin typeface="Berlin Sans FB Demi" panose="020E0802020502020306" pitchFamily="34" charset="0"/>
            </a:endParaRPr>
          </a:p>
          <a:p>
            <a:pPr marL="0" indent="0" algn="just">
              <a:buNone/>
            </a:pPr>
            <a:endParaRPr lang="fr-FR" sz="1800" dirty="0" smtClean="0">
              <a:solidFill>
                <a:schemeClr val="tx1"/>
              </a:solidFill>
              <a:latin typeface="Berlin Sans FB Demi" panose="020E0802020502020306" pitchFamily="34" charset="0"/>
            </a:endParaRPr>
          </a:p>
          <a:p>
            <a:pPr marL="0" indent="0">
              <a:buNone/>
            </a:pPr>
            <a:endParaRPr lang="fr-FR" sz="1800" dirty="0">
              <a:solidFill>
                <a:schemeClr val="tx1"/>
              </a:solidFill>
              <a:latin typeface="Berlin Sans FB Demi" panose="020E0802020502020306" pitchFamily="34" charset="0"/>
            </a:endParaRPr>
          </a:p>
          <a:p>
            <a:pPr marL="0" indent="0">
              <a:buNone/>
            </a:pPr>
            <a:endParaRPr lang="fr-FR" sz="1800" dirty="0">
              <a:solidFill>
                <a:schemeClr val="tx1"/>
              </a:solidFill>
              <a:latin typeface="Berlin Sans FB Demi" panose="020E0802020502020306" pitchFamily="34" charset="0"/>
            </a:endParaRPr>
          </a:p>
        </p:txBody>
      </p:sp>
      <p:sp>
        <p:nvSpPr>
          <p:cNvPr id="4" name="Espace réservé du numéro de diapositive 3"/>
          <p:cNvSpPr>
            <a:spLocks noGrp="1"/>
          </p:cNvSpPr>
          <p:nvPr>
            <p:ph type="sldNum" sz="quarter" idx="10"/>
          </p:nvPr>
        </p:nvSpPr>
        <p:spPr/>
        <p:txBody>
          <a:bodyPr/>
          <a:lstStyle/>
          <a:p>
            <a:r>
              <a:rPr lang="fr-FR" smtClean="0"/>
              <a:t>Page </a:t>
            </a:r>
            <a:fld id="{FB073EA7-5611-41C4-A7B2-08516BE5D33C}" type="slidenum">
              <a:rPr lang="fr-FR" smtClean="0"/>
              <a:pPr/>
              <a:t>7</a:t>
            </a:fld>
            <a:endParaRPr lang="fr-FR"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35890" y="2852936"/>
            <a:ext cx="1561997" cy="1611472"/>
          </a:xfrm>
          <a:prstGeom prst="rect">
            <a:avLst/>
          </a:prstGeo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36994" y="764704"/>
            <a:ext cx="1713332" cy="1713332"/>
          </a:xfrm>
          <a:prstGeom prst="rect">
            <a:avLst/>
          </a:prstGeom>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10738" y="4875547"/>
            <a:ext cx="1727099" cy="1192817"/>
          </a:xfrm>
          <a:prstGeom prst="rect">
            <a:avLst/>
          </a:prstGeom>
          <a:ln>
            <a:solidFill>
              <a:schemeClr val="tx1"/>
            </a:solidFill>
          </a:ln>
        </p:spPr>
      </p:pic>
    </p:spTree>
    <p:extLst>
      <p:ext uri="{BB962C8B-B14F-4D97-AF65-F5344CB8AC3E}">
        <p14:creationId xmlns:p14="http://schemas.microsoft.com/office/powerpoint/2010/main" val="34239739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solidFill>
                  <a:schemeClr val="tx1"/>
                </a:solidFill>
                <a:latin typeface="Berlin Sans FB Demi" panose="020E0802020502020306" pitchFamily="34" charset="0"/>
              </a:rPr>
              <a:t>En 2013 &gt; 2014</a:t>
            </a:r>
            <a:endParaRPr lang="fr-FR" sz="2800" dirty="0">
              <a:solidFill>
                <a:schemeClr val="tx1"/>
              </a:solidFill>
              <a:latin typeface="Berlin Sans FB Demi" panose="020E0802020502020306" pitchFamily="34" charset="0"/>
            </a:endParaRPr>
          </a:p>
        </p:txBody>
      </p:sp>
      <p:sp>
        <p:nvSpPr>
          <p:cNvPr id="3" name="Espace réservé du contenu 2"/>
          <p:cNvSpPr>
            <a:spLocks noGrp="1"/>
          </p:cNvSpPr>
          <p:nvPr>
            <p:ph idx="1"/>
          </p:nvPr>
        </p:nvSpPr>
        <p:spPr>
          <a:xfrm>
            <a:off x="994756" y="836712"/>
            <a:ext cx="5305436" cy="5832648"/>
          </a:xfrm>
        </p:spPr>
        <p:txBody>
          <a:bodyPr/>
          <a:lstStyle/>
          <a:p>
            <a:pPr marL="0" indent="0" algn="just">
              <a:buNone/>
            </a:pPr>
            <a:endParaRPr lang="fr-FR" sz="1800" dirty="0" smtClean="0">
              <a:solidFill>
                <a:schemeClr val="tx1"/>
              </a:solidFill>
              <a:latin typeface="Berlin Sans FB Demi" panose="020E0802020502020306" pitchFamily="34" charset="0"/>
            </a:endParaRPr>
          </a:p>
          <a:p>
            <a:pPr marL="0" indent="0" algn="just">
              <a:buNone/>
            </a:pPr>
            <a:r>
              <a:rPr lang="fr-FR" sz="1800" dirty="0" smtClean="0">
                <a:solidFill>
                  <a:schemeClr val="tx1"/>
                </a:solidFill>
                <a:latin typeface="Berlin Sans FB Demi" panose="020E0802020502020306" pitchFamily="34" charset="0"/>
              </a:rPr>
              <a:t>Financement </a:t>
            </a:r>
            <a:r>
              <a:rPr lang="fr-FR" sz="1800" dirty="0">
                <a:solidFill>
                  <a:schemeClr val="tx1"/>
                </a:solidFill>
                <a:latin typeface="Berlin Sans FB Demi" panose="020E0802020502020306" pitchFamily="34" charset="0"/>
              </a:rPr>
              <a:t>(subvention de 16 500 euros) </a:t>
            </a:r>
            <a:r>
              <a:rPr lang="fr-FR" sz="1800" dirty="0" smtClean="0">
                <a:solidFill>
                  <a:schemeClr val="tx1"/>
                </a:solidFill>
                <a:latin typeface="Berlin Sans FB Demi" panose="020E0802020502020306" pitchFamily="34" charset="0"/>
              </a:rPr>
              <a:t>d’un </a:t>
            </a:r>
            <a:r>
              <a:rPr lang="fr-FR" sz="1800" dirty="0">
                <a:solidFill>
                  <a:schemeClr val="tx1"/>
                </a:solidFill>
                <a:latin typeface="Berlin Sans FB Demi" panose="020E0802020502020306" pitchFamily="34" charset="0"/>
              </a:rPr>
              <a:t>programme d’aide chirurgicale aux réfugiés syriens mis en œuvre par l’association </a:t>
            </a:r>
            <a:r>
              <a:rPr lang="fr-FR" sz="1800" dirty="0" err="1">
                <a:solidFill>
                  <a:schemeClr val="tx1"/>
                </a:solidFill>
                <a:latin typeface="Berlin Sans FB Demi" panose="020E0802020502020306" pitchFamily="34" charset="0"/>
              </a:rPr>
              <a:t>HumaniTerra</a:t>
            </a:r>
            <a:endParaRPr lang="fr-FR" sz="1800" dirty="0">
              <a:solidFill>
                <a:schemeClr val="tx1"/>
              </a:solidFill>
              <a:latin typeface="Berlin Sans FB Demi" panose="020E0802020502020306" pitchFamily="34" charset="0"/>
            </a:endParaRPr>
          </a:p>
          <a:p>
            <a:pPr marL="0" indent="0" algn="just">
              <a:buNone/>
            </a:pPr>
            <a:r>
              <a:rPr lang="fr-FR" sz="1800" dirty="0" smtClean="0">
                <a:solidFill>
                  <a:schemeClr val="tx1"/>
                </a:solidFill>
                <a:latin typeface="Berlin Sans FB Demi" panose="020E0802020502020306" pitchFamily="34" charset="0"/>
              </a:rPr>
              <a:t>3 missions </a:t>
            </a:r>
            <a:r>
              <a:rPr lang="fr-FR" sz="1800" dirty="0">
                <a:solidFill>
                  <a:schemeClr val="tx1"/>
                </a:solidFill>
                <a:latin typeface="Berlin Sans FB Demi" panose="020E0802020502020306" pitchFamily="34" charset="0"/>
              </a:rPr>
              <a:t>de terrain </a:t>
            </a:r>
            <a:r>
              <a:rPr lang="fr-FR" sz="1800" dirty="0" smtClean="0">
                <a:solidFill>
                  <a:schemeClr val="tx1"/>
                </a:solidFill>
                <a:latin typeface="Berlin Sans FB Demi" panose="020E0802020502020306" pitchFamily="34" charset="0"/>
              </a:rPr>
              <a:t>qui ont permis de réaliser :</a:t>
            </a:r>
          </a:p>
          <a:p>
            <a:pPr algn="just">
              <a:buFontTx/>
              <a:buChar char="-"/>
            </a:pPr>
            <a:r>
              <a:rPr lang="fr-FR" sz="1800" dirty="0" smtClean="0">
                <a:solidFill>
                  <a:schemeClr val="tx1"/>
                </a:solidFill>
                <a:latin typeface="Berlin Sans FB Demi" panose="020E0802020502020306" pitchFamily="34" charset="0"/>
              </a:rPr>
              <a:t>Des soins de première urgence sur des réfugiés </a:t>
            </a:r>
          </a:p>
          <a:p>
            <a:pPr algn="just">
              <a:buFontTx/>
              <a:buChar char="-"/>
            </a:pPr>
            <a:r>
              <a:rPr lang="fr-FR" sz="1800" dirty="0" smtClean="0">
                <a:solidFill>
                  <a:schemeClr val="tx1"/>
                </a:solidFill>
                <a:latin typeface="Berlin Sans FB Demi" panose="020E0802020502020306" pitchFamily="34" charset="0"/>
              </a:rPr>
              <a:t>Une analyse </a:t>
            </a:r>
            <a:r>
              <a:rPr lang="fr-FR" sz="1800" dirty="0">
                <a:solidFill>
                  <a:schemeClr val="tx1"/>
                </a:solidFill>
                <a:latin typeface="Berlin Sans FB Demi" panose="020E0802020502020306" pitchFamily="34" charset="0"/>
              </a:rPr>
              <a:t>approfondie et concertée </a:t>
            </a:r>
            <a:r>
              <a:rPr lang="fr-FR" sz="1800" dirty="0" smtClean="0">
                <a:solidFill>
                  <a:schemeClr val="tx1"/>
                </a:solidFill>
                <a:latin typeface="Berlin Sans FB Demi" panose="020E0802020502020306" pitchFamily="34" charset="0"/>
              </a:rPr>
              <a:t>des pathologies dans le camp qui a révélé la présence de graves pathologies </a:t>
            </a:r>
            <a:r>
              <a:rPr lang="fr-FR" sz="1800" dirty="0">
                <a:solidFill>
                  <a:schemeClr val="tx1"/>
                </a:solidFill>
                <a:latin typeface="Berlin Sans FB Demi" panose="020E0802020502020306" pitchFamily="34" charset="0"/>
              </a:rPr>
              <a:t>liées aux conditions de vie </a:t>
            </a:r>
            <a:r>
              <a:rPr lang="fr-FR" sz="1800" dirty="0" smtClean="0">
                <a:solidFill>
                  <a:schemeClr val="tx1"/>
                </a:solidFill>
                <a:latin typeface="Berlin Sans FB Demi" panose="020E0802020502020306" pitchFamily="34" charset="0"/>
              </a:rPr>
              <a:t>(des </a:t>
            </a:r>
            <a:r>
              <a:rPr lang="fr-FR" sz="1800" dirty="0">
                <a:solidFill>
                  <a:schemeClr val="tx1"/>
                </a:solidFill>
                <a:latin typeface="Berlin Sans FB Demi" panose="020E0802020502020306" pitchFamily="34" charset="0"/>
              </a:rPr>
              <a:t>plaies, des brulures par incendies, des pathologies digestives ou </a:t>
            </a:r>
            <a:r>
              <a:rPr lang="fr-FR" sz="1800" dirty="0" smtClean="0">
                <a:solidFill>
                  <a:schemeClr val="tx1"/>
                </a:solidFill>
                <a:latin typeface="Berlin Sans FB Demi" panose="020E0802020502020306" pitchFamily="34" charset="0"/>
              </a:rPr>
              <a:t>viscérales) ne pouvant </a:t>
            </a:r>
            <a:r>
              <a:rPr lang="fr-FR" sz="1800" dirty="0">
                <a:solidFill>
                  <a:schemeClr val="tx1"/>
                </a:solidFill>
                <a:latin typeface="Berlin Sans FB Demi" panose="020E0802020502020306" pitchFamily="34" charset="0"/>
              </a:rPr>
              <a:t>être </a:t>
            </a:r>
            <a:r>
              <a:rPr lang="fr-FR" sz="1800" dirty="0" smtClean="0">
                <a:solidFill>
                  <a:schemeClr val="tx1"/>
                </a:solidFill>
                <a:latin typeface="Berlin Sans FB Demi" panose="020E0802020502020306" pitchFamily="34" charset="0"/>
              </a:rPr>
              <a:t>traitées </a:t>
            </a:r>
            <a:r>
              <a:rPr lang="fr-FR" sz="1800" dirty="0">
                <a:solidFill>
                  <a:schemeClr val="tx1"/>
                </a:solidFill>
                <a:latin typeface="Berlin Sans FB Demi" panose="020E0802020502020306" pitchFamily="34" charset="0"/>
              </a:rPr>
              <a:t>correctement dans le </a:t>
            </a:r>
            <a:r>
              <a:rPr lang="fr-FR" sz="1800" dirty="0" smtClean="0">
                <a:solidFill>
                  <a:schemeClr val="tx1"/>
                </a:solidFill>
                <a:latin typeface="Berlin Sans FB Demi" panose="020E0802020502020306" pitchFamily="34" charset="0"/>
              </a:rPr>
              <a:t>camp et, de fait, étant systématiquement opérées </a:t>
            </a:r>
            <a:r>
              <a:rPr lang="fr-FR" sz="1800" dirty="0">
                <a:solidFill>
                  <a:schemeClr val="tx1"/>
                </a:solidFill>
                <a:latin typeface="Berlin Sans FB Demi" panose="020E0802020502020306" pitchFamily="34" charset="0"/>
              </a:rPr>
              <a:t>dans les hôpitaux des villes avoisinantes (Irbid et </a:t>
            </a:r>
            <a:r>
              <a:rPr lang="fr-FR" sz="1800" dirty="0" err="1">
                <a:solidFill>
                  <a:schemeClr val="tx1"/>
                </a:solidFill>
                <a:latin typeface="Berlin Sans FB Demi" panose="020E0802020502020306" pitchFamily="34" charset="0"/>
              </a:rPr>
              <a:t>Mafraq</a:t>
            </a:r>
            <a:r>
              <a:rPr lang="fr-FR" sz="1800" dirty="0">
                <a:solidFill>
                  <a:schemeClr val="tx1"/>
                </a:solidFill>
                <a:latin typeface="Berlin Sans FB Demi" panose="020E0802020502020306" pitchFamily="34" charset="0"/>
              </a:rPr>
              <a:t>). </a:t>
            </a:r>
          </a:p>
          <a:p>
            <a:pPr marL="0" indent="0" algn="just">
              <a:buNone/>
            </a:pPr>
            <a:endParaRPr lang="fr-FR" sz="1600" dirty="0">
              <a:solidFill>
                <a:schemeClr val="tx1"/>
              </a:solidFill>
              <a:latin typeface="Berlin Sans FB Demi" panose="020E0802020502020306" pitchFamily="34" charset="0"/>
            </a:endParaRPr>
          </a:p>
        </p:txBody>
      </p:sp>
      <p:sp>
        <p:nvSpPr>
          <p:cNvPr id="4" name="Espace réservé du numéro de diapositive 3"/>
          <p:cNvSpPr>
            <a:spLocks noGrp="1"/>
          </p:cNvSpPr>
          <p:nvPr>
            <p:ph type="sldNum" sz="quarter" idx="10"/>
          </p:nvPr>
        </p:nvSpPr>
        <p:spPr/>
        <p:txBody>
          <a:bodyPr/>
          <a:lstStyle/>
          <a:p>
            <a:r>
              <a:rPr lang="fr-FR" smtClean="0"/>
              <a:t>Page </a:t>
            </a:r>
            <a:fld id="{FB073EA7-5611-41C4-A7B2-08516BE5D33C}" type="slidenum">
              <a:rPr lang="fr-FR" smtClean="0"/>
              <a:pPr/>
              <a:t>8</a:t>
            </a:fld>
            <a:endParaRPr lang="fr-FR"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8224" y="2060848"/>
            <a:ext cx="2222954" cy="2386859"/>
          </a:xfrm>
          <a:prstGeom prst="rect">
            <a:avLst/>
          </a:prstGeom>
        </p:spPr>
      </p:pic>
    </p:spTree>
    <p:extLst>
      <p:ext uri="{BB962C8B-B14F-4D97-AF65-F5344CB8AC3E}">
        <p14:creationId xmlns:p14="http://schemas.microsoft.com/office/powerpoint/2010/main" val="15285313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a:solidFill>
                  <a:schemeClr val="tx1"/>
                </a:solidFill>
                <a:latin typeface="Berlin Sans FB Demi" panose="020E0802020502020306" pitchFamily="34" charset="0"/>
              </a:rPr>
              <a:t>En </a:t>
            </a:r>
            <a:r>
              <a:rPr lang="fr-FR" sz="2800" dirty="0" smtClean="0">
                <a:solidFill>
                  <a:schemeClr val="tx1"/>
                </a:solidFill>
                <a:latin typeface="Berlin Sans FB Demi" panose="020E0802020502020306" pitchFamily="34" charset="0"/>
              </a:rPr>
              <a:t>2014 </a:t>
            </a:r>
            <a:r>
              <a:rPr lang="fr-FR" sz="2800" dirty="0">
                <a:solidFill>
                  <a:schemeClr val="tx1"/>
                </a:solidFill>
                <a:latin typeface="Berlin Sans FB Demi" panose="020E0802020502020306" pitchFamily="34" charset="0"/>
              </a:rPr>
              <a:t>&gt; </a:t>
            </a:r>
            <a:r>
              <a:rPr lang="fr-FR" sz="2800" dirty="0" smtClean="0">
                <a:solidFill>
                  <a:schemeClr val="tx1"/>
                </a:solidFill>
                <a:latin typeface="Berlin Sans FB Demi" panose="020E0802020502020306" pitchFamily="34" charset="0"/>
              </a:rPr>
              <a:t>2015</a:t>
            </a:r>
            <a:endParaRPr lang="fr-FR" sz="2800" dirty="0">
              <a:solidFill>
                <a:schemeClr val="tx1"/>
              </a:solidFill>
              <a:latin typeface="Berlin Sans FB Demi" panose="020E0802020502020306" pitchFamily="34" charset="0"/>
            </a:endParaRPr>
          </a:p>
        </p:txBody>
      </p:sp>
      <p:sp>
        <p:nvSpPr>
          <p:cNvPr id="4" name="Espace réservé du numéro de diapositive 3"/>
          <p:cNvSpPr>
            <a:spLocks noGrp="1"/>
          </p:cNvSpPr>
          <p:nvPr>
            <p:ph type="sldNum" sz="quarter" idx="10"/>
          </p:nvPr>
        </p:nvSpPr>
        <p:spPr/>
        <p:txBody>
          <a:bodyPr/>
          <a:lstStyle/>
          <a:p>
            <a:r>
              <a:rPr lang="fr-FR" smtClean="0"/>
              <a:t>Page </a:t>
            </a:r>
            <a:fld id="{FB073EA7-5611-41C4-A7B2-08516BE5D33C}" type="slidenum">
              <a:rPr lang="fr-FR" smtClean="0"/>
              <a:pPr/>
              <a:t>9</a:t>
            </a:fld>
            <a:endParaRPr lang="fr-FR" dirty="0"/>
          </a:p>
        </p:txBody>
      </p:sp>
      <p:sp>
        <p:nvSpPr>
          <p:cNvPr id="5" name="Espace réservé du contenu 4"/>
          <p:cNvSpPr>
            <a:spLocks noGrp="1"/>
          </p:cNvSpPr>
          <p:nvPr>
            <p:ph idx="1"/>
          </p:nvPr>
        </p:nvSpPr>
        <p:spPr>
          <a:xfrm>
            <a:off x="3059832" y="476672"/>
            <a:ext cx="5904656" cy="6120680"/>
          </a:xfrm>
        </p:spPr>
        <p:txBody>
          <a:bodyPr/>
          <a:lstStyle/>
          <a:p>
            <a:pPr marL="0" indent="0" algn="just">
              <a:buNone/>
            </a:pPr>
            <a:endParaRPr lang="fr-FR" sz="1500" dirty="0" smtClean="0">
              <a:solidFill>
                <a:schemeClr val="tx1"/>
              </a:solidFill>
              <a:latin typeface="Berlin Sans FB Demi" panose="020E0802020502020306" pitchFamily="34" charset="0"/>
            </a:endParaRPr>
          </a:p>
          <a:p>
            <a:pPr marL="0" indent="0" algn="just">
              <a:buNone/>
            </a:pPr>
            <a:r>
              <a:rPr lang="fr-FR" sz="1550" dirty="0" smtClean="0">
                <a:solidFill>
                  <a:schemeClr val="tx1"/>
                </a:solidFill>
                <a:latin typeface="Berlin Sans FB Demi" panose="020E0802020502020306" pitchFamily="34" charset="0"/>
              </a:rPr>
              <a:t>Par conséquent :</a:t>
            </a:r>
          </a:p>
          <a:p>
            <a:pPr marL="0" indent="0" algn="just">
              <a:buNone/>
            </a:pPr>
            <a:r>
              <a:rPr lang="fr-FR" sz="1550" dirty="0">
                <a:solidFill>
                  <a:schemeClr val="tx1"/>
                </a:solidFill>
                <a:latin typeface="Berlin Sans FB Demi" panose="020E0802020502020306" pitchFamily="34" charset="0"/>
              </a:rPr>
              <a:t>L</a:t>
            </a:r>
            <a:r>
              <a:rPr lang="fr-FR" sz="1550" dirty="0" smtClean="0">
                <a:solidFill>
                  <a:schemeClr val="tx1"/>
                </a:solidFill>
                <a:latin typeface="Berlin Sans FB Demi" panose="020E0802020502020306" pitchFamily="34" charset="0"/>
              </a:rPr>
              <a:t>’association </a:t>
            </a:r>
            <a:r>
              <a:rPr lang="fr-FR" sz="1550" dirty="0" err="1">
                <a:solidFill>
                  <a:schemeClr val="tx1"/>
                </a:solidFill>
                <a:latin typeface="Berlin Sans FB Demi" panose="020E0802020502020306" pitchFamily="34" charset="0"/>
              </a:rPr>
              <a:t>HumaniTerra</a:t>
            </a:r>
            <a:r>
              <a:rPr lang="fr-FR" sz="1550" dirty="0">
                <a:solidFill>
                  <a:schemeClr val="tx1"/>
                </a:solidFill>
                <a:latin typeface="Berlin Sans FB Demi" panose="020E0802020502020306" pitchFamily="34" charset="0"/>
              </a:rPr>
              <a:t> aiguillée par le HCR et par le Ministère de la Santé jordanien, </a:t>
            </a:r>
            <a:r>
              <a:rPr lang="fr-FR" sz="1550" dirty="0" smtClean="0">
                <a:solidFill>
                  <a:schemeClr val="tx1"/>
                </a:solidFill>
                <a:latin typeface="Berlin Sans FB Demi" panose="020E0802020502020306" pitchFamily="34" charset="0"/>
              </a:rPr>
              <a:t>a construit un projet </a:t>
            </a:r>
            <a:r>
              <a:rPr lang="fr-FR" sz="1550" dirty="0">
                <a:solidFill>
                  <a:schemeClr val="tx1"/>
                </a:solidFill>
                <a:latin typeface="Berlin Sans FB Demi" panose="020E0802020502020306" pitchFamily="34" charset="0"/>
              </a:rPr>
              <a:t>de création d’un </a:t>
            </a:r>
            <a:r>
              <a:rPr lang="fr-FR" sz="1550" u="sng" dirty="0">
                <a:solidFill>
                  <a:schemeClr val="tx1"/>
                </a:solidFill>
                <a:latin typeface="Berlin Sans FB Demi" panose="020E0802020502020306" pitchFamily="34" charset="0"/>
              </a:rPr>
              <a:t>service de grands brulés et de chirurgie reconstructrice au sein de l’hôpital Princess </a:t>
            </a:r>
            <a:r>
              <a:rPr lang="fr-FR" sz="1550" u="sng" dirty="0" err="1">
                <a:solidFill>
                  <a:schemeClr val="tx1"/>
                </a:solidFill>
                <a:latin typeface="Berlin Sans FB Demi" panose="020E0802020502020306" pitchFamily="34" charset="0"/>
              </a:rPr>
              <a:t>Basma</a:t>
            </a:r>
            <a:r>
              <a:rPr lang="fr-FR" sz="1550" u="sng" dirty="0">
                <a:solidFill>
                  <a:schemeClr val="tx1"/>
                </a:solidFill>
                <a:latin typeface="Berlin Sans FB Demi" panose="020E0802020502020306" pitchFamily="34" charset="0"/>
              </a:rPr>
              <a:t> à Irbid </a:t>
            </a:r>
            <a:r>
              <a:rPr lang="fr-FR" sz="1550" dirty="0">
                <a:solidFill>
                  <a:schemeClr val="tx1"/>
                </a:solidFill>
                <a:latin typeface="Berlin Sans FB Demi" panose="020E0802020502020306" pitchFamily="34" charset="0"/>
              </a:rPr>
              <a:t>(située à une trentaine de kilomètres du camp de </a:t>
            </a:r>
            <a:r>
              <a:rPr lang="fr-FR" sz="1550" dirty="0" err="1">
                <a:solidFill>
                  <a:schemeClr val="tx1"/>
                </a:solidFill>
                <a:latin typeface="Berlin Sans FB Demi" panose="020E0802020502020306" pitchFamily="34" charset="0"/>
              </a:rPr>
              <a:t>Zaatari</a:t>
            </a:r>
            <a:r>
              <a:rPr lang="fr-FR" sz="1550" dirty="0">
                <a:solidFill>
                  <a:schemeClr val="tx1"/>
                </a:solidFill>
                <a:latin typeface="Berlin Sans FB Demi" panose="020E0802020502020306" pitchFamily="34" charset="0"/>
              </a:rPr>
              <a:t>), permettant non seulement de soigner les réfugiés syriens du camp de </a:t>
            </a:r>
            <a:r>
              <a:rPr lang="fr-FR" sz="1550" dirty="0" err="1">
                <a:solidFill>
                  <a:schemeClr val="tx1"/>
                </a:solidFill>
                <a:latin typeface="Berlin Sans FB Demi" panose="020E0802020502020306" pitchFamily="34" charset="0"/>
              </a:rPr>
              <a:t>Zattari</a:t>
            </a:r>
            <a:r>
              <a:rPr lang="fr-FR" sz="1550" dirty="0">
                <a:solidFill>
                  <a:schemeClr val="tx1"/>
                </a:solidFill>
                <a:latin typeface="Berlin Sans FB Demi" panose="020E0802020502020306" pitchFamily="34" charset="0"/>
              </a:rPr>
              <a:t> (et d’autres camps) atteints de pathologies graves mais également la population jordanienne habitant le Nord-Est du pays. </a:t>
            </a:r>
          </a:p>
          <a:p>
            <a:pPr marL="0" indent="0" algn="just">
              <a:buNone/>
            </a:pPr>
            <a:r>
              <a:rPr lang="fr-FR" sz="1550" dirty="0">
                <a:solidFill>
                  <a:schemeClr val="tx1"/>
                </a:solidFill>
                <a:latin typeface="Berlin Sans FB Demi" panose="020E0802020502020306" pitchFamily="34" charset="0"/>
              </a:rPr>
              <a:t>L’association </a:t>
            </a:r>
            <a:r>
              <a:rPr lang="fr-FR" sz="1550" dirty="0" err="1">
                <a:solidFill>
                  <a:schemeClr val="tx1"/>
                </a:solidFill>
                <a:latin typeface="Berlin Sans FB Demi" panose="020E0802020502020306" pitchFamily="34" charset="0"/>
              </a:rPr>
              <a:t>HumaniTerra</a:t>
            </a:r>
            <a:r>
              <a:rPr lang="fr-FR" sz="1550" dirty="0">
                <a:solidFill>
                  <a:schemeClr val="tx1"/>
                </a:solidFill>
                <a:latin typeface="Berlin Sans FB Demi" panose="020E0802020502020306" pitchFamily="34" charset="0"/>
              </a:rPr>
              <a:t> s’intègre ainsi dans un large partenariat (HCR, Ministère de la Santé jordanien, Direction de l’hôpital Princess </a:t>
            </a:r>
            <a:r>
              <a:rPr lang="fr-FR" sz="1550" dirty="0" err="1">
                <a:solidFill>
                  <a:schemeClr val="tx1"/>
                </a:solidFill>
                <a:latin typeface="Berlin Sans FB Demi" panose="020E0802020502020306" pitchFamily="34" charset="0"/>
              </a:rPr>
              <a:t>Basma</a:t>
            </a:r>
            <a:r>
              <a:rPr lang="fr-FR" sz="1550" dirty="0">
                <a:solidFill>
                  <a:schemeClr val="tx1"/>
                </a:solidFill>
                <a:latin typeface="Berlin Sans FB Demi" panose="020E0802020502020306" pitchFamily="34" charset="0"/>
              </a:rPr>
              <a:t>, Ambassade de France) et assure l’ingénierie du projet qui s’articule autour de quatre axes :</a:t>
            </a:r>
          </a:p>
          <a:p>
            <a:pPr marL="0" indent="0" algn="just">
              <a:buNone/>
            </a:pPr>
            <a:r>
              <a:rPr lang="fr-FR" sz="1550" dirty="0" smtClean="0">
                <a:solidFill>
                  <a:schemeClr val="tx1"/>
                </a:solidFill>
                <a:latin typeface="Berlin Sans FB Demi" panose="020E0802020502020306" pitchFamily="34" charset="0"/>
              </a:rPr>
              <a:t>-	la </a:t>
            </a:r>
            <a:r>
              <a:rPr lang="fr-FR" sz="1550" dirty="0">
                <a:solidFill>
                  <a:schemeClr val="tx1"/>
                </a:solidFill>
                <a:latin typeface="Berlin Sans FB Demi" panose="020E0802020502020306" pitchFamily="34" charset="0"/>
              </a:rPr>
              <a:t>mise à disposition par le Ministère de la Santé jordanien d’un service neuf situé au sein de l’hôpital d’Irbid ainsi que de personnels de santé dédiés </a:t>
            </a:r>
          </a:p>
          <a:p>
            <a:pPr marL="0" indent="0" algn="just">
              <a:buNone/>
            </a:pPr>
            <a:r>
              <a:rPr lang="fr-FR" sz="1550" dirty="0">
                <a:solidFill>
                  <a:schemeClr val="tx1"/>
                </a:solidFill>
                <a:latin typeface="Berlin Sans FB Demi" panose="020E0802020502020306" pitchFamily="34" charset="0"/>
              </a:rPr>
              <a:t>-	l’équipement en matériels (plateau chirurgical) et en consommables de ce service grâce au soutien financier du HCR à hauteur de 2 millions d’USD</a:t>
            </a:r>
          </a:p>
          <a:p>
            <a:pPr marL="0" indent="0" algn="just">
              <a:buNone/>
            </a:pPr>
            <a:r>
              <a:rPr lang="fr-FR" sz="1550" dirty="0">
                <a:solidFill>
                  <a:schemeClr val="tx1"/>
                </a:solidFill>
                <a:latin typeface="Berlin Sans FB Demi" panose="020E0802020502020306" pitchFamily="34" charset="0"/>
              </a:rPr>
              <a:t>-	la formation des personnels de santé aux techniques spécifiques de la chirurgie reconstructrice </a:t>
            </a:r>
            <a:r>
              <a:rPr lang="fr-FR" sz="1550" dirty="0" smtClean="0">
                <a:solidFill>
                  <a:schemeClr val="tx1"/>
                </a:solidFill>
                <a:latin typeface="Berlin Sans FB Demi" panose="020E0802020502020306" pitchFamily="34" charset="0"/>
              </a:rPr>
              <a:t>par des bénévoles d’HT</a:t>
            </a:r>
            <a:endParaRPr lang="fr-FR" sz="1550" dirty="0">
              <a:solidFill>
                <a:schemeClr val="tx1"/>
              </a:solidFill>
              <a:latin typeface="Berlin Sans FB Demi" panose="020E0802020502020306" pitchFamily="34" charset="0"/>
            </a:endParaRPr>
          </a:p>
          <a:p>
            <a:pPr marL="0" indent="0" algn="just">
              <a:buNone/>
            </a:pPr>
            <a:r>
              <a:rPr lang="fr-FR" sz="1550" dirty="0">
                <a:solidFill>
                  <a:schemeClr val="tx1"/>
                </a:solidFill>
                <a:latin typeface="Berlin Sans FB Demi" panose="020E0802020502020306" pitchFamily="34" charset="0"/>
              </a:rPr>
              <a:t>-	la réalisation de missions de soins, une fois le Centre ouvert et équipé et les équipes </a:t>
            </a:r>
            <a:r>
              <a:rPr lang="fr-FR" sz="1550" dirty="0" smtClean="0">
                <a:solidFill>
                  <a:schemeClr val="tx1"/>
                </a:solidFill>
                <a:latin typeface="Berlin Sans FB Demi" panose="020E0802020502020306" pitchFamily="34" charset="0"/>
              </a:rPr>
              <a:t>formées par des bénévoles d’HT</a:t>
            </a:r>
            <a:endParaRPr lang="fr-FR" sz="1550" dirty="0">
              <a:solidFill>
                <a:schemeClr val="tx1"/>
              </a:solidFill>
              <a:latin typeface="Berlin Sans FB Demi" panose="020E0802020502020306" pitchFamily="34" charset="0"/>
            </a:endParaRPr>
          </a:p>
          <a:p>
            <a:pPr marL="0" indent="0">
              <a:buNone/>
            </a:pPr>
            <a:endParaRPr lang="fr-FR" sz="1550" dirty="0"/>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3068960"/>
            <a:ext cx="2768310" cy="1275010"/>
          </a:xfrm>
          <a:prstGeom prst="rect">
            <a:avLst/>
          </a:prstGeom>
          <a:ln>
            <a:solidFill>
              <a:schemeClr val="tx1"/>
            </a:solid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7516" y="1484784"/>
            <a:ext cx="1232302" cy="1323163"/>
          </a:xfrm>
          <a:prstGeom prst="rect">
            <a:avLst/>
          </a:prstGeom>
        </p:spPr>
      </p:pic>
      <p:pic>
        <p:nvPicPr>
          <p:cNvPr id="8" name="Imag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7517" y="4653136"/>
            <a:ext cx="1104204" cy="1296239"/>
          </a:xfrm>
          <a:prstGeom prst="rect">
            <a:avLst/>
          </a:prstGeom>
        </p:spPr>
      </p:pic>
    </p:spTree>
    <p:extLst>
      <p:ext uri="{BB962C8B-B14F-4D97-AF65-F5344CB8AC3E}">
        <p14:creationId xmlns:p14="http://schemas.microsoft.com/office/powerpoint/2010/main" val="3345779370"/>
      </p:ext>
    </p:extLst>
  </p:cSld>
  <p:clrMapOvr>
    <a:masterClrMapping/>
  </p:clrMapOvr>
</p:sld>
</file>

<file path=ppt/theme/theme1.xml><?xml version="1.0" encoding="utf-8"?>
<a:theme xmlns:a="http://schemas.openxmlformats.org/drawingml/2006/main" name="blank">
  <a:themeElements>
    <a:clrScheme name="Présentation Evolution système de messageri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ésentation Evolution système de messageri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b" anchorCtr="0" compatLnSpc="1">
        <a:prstTxWarp prst="textNoShape">
          <a:avLst/>
        </a:prstTxWarp>
      </a:bodyPr>
      <a:lstStyle>
        <a:defPPr marL="0" marR="0" indent="0" algn="r" defTabSz="914400" rtl="0" eaLnBrk="0" fontAlgn="base" latinLnBrk="0" hangingPunct="0">
          <a:lnSpc>
            <a:spcPct val="100000"/>
          </a:lnSpc>
          <a:spcBef>
            <a:spcPct val="20000"/>
          </a:spcBef>
          <a:spcAft>
            <a:spcPct val="0"/>
          </a:spcAft>
          <a:buClr>
            <a:srgbClr val="FF9900"/>
          </a:buClr>
          <a:buSzTx/>
          <a:buFontTx/>
          <a:buChar char="•"/>
          <a:tabLst/>
          <a:defRPr kumimoji="0" lang="fr-FR" sz="1200" b="0" i="0" u="none" strike="noStrike" cap="none" normalizeH="0" baseline="0" smtClean="0">
            <a:ln>
              <a:noFill/>
            </a:ln>
            <a:solidFill>
              <a:srgbClr val="000099"/>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b" anchorCtr="0" compatLnSpc="1">
        <a:prstTxWarp prst="textNoShape">
          <a:avLst/>
        </a:prstTxWarp>
      </a:bodyPr>
      <a:lstStyle>
        <a:defPPr marL="0" marR="0" indent="0" algn="r" defTabSz="914400" rtl="0" eaLnBrk="0" fontAlgn="base" latinLnBrk="0" hangingPunct="0">
          <a:lnSpc>
            <a:spcPct val="100000"/>
          </a:lnSpc>
          <a:spcBef>
            <a:spcPct val="20000"/>
          </a:spcBef>
          <a:spcAft>
            <a:spcPct val="0"/>
          </a:spcAft>
          <a:buClr>
            <a:srgbClr val="FF9900"/>
          </a:buClr>
          <a:buSzTx/>
          <a:buFontTx/>
          <a:buChar char="•"/>
          <a:tabLst/>
          <a:defRPr kumimoji="0" lang="fr-FR" sz="1200" b="0" i="0" u="none" strike="noStrike" cap="none" normalizeH="0" baseline="0" smtClean="0">
            <a:ln>
              <a:noFill/>
            </a:ln>
            <a:solidFill>
              <a:srgbClr val="000099"/>
            </a:solidFill>
            <a:effectLst/>
            <a:latin typeface="Arial" charset="0"/>
          </a:defRPr>
        </a:defPPr>
      </a:lstStyle>
    </a:lnDef>
  </a:objectDefaults>
  <a:extraClrSchemeLst>
    <a:extraClrScheme>
      <a:clrScheme name="Présentation Evolution système de messageri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ésentation Evolution système de messageri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ésentation Evolution système de messageri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ésentation Evolution système de messageri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ésentation Evolution système de messageri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ésentation Evolution système de messageri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ésentation Evolution système de messageri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731</TotalTime>
  <Words>999</Words>
  <Application>Microsoft Office PowerPoint</Application>
  <PresentationFormat>Affichage à l'écran (4:3)</PresentationFormat>
  <Paragraphs>105</Paragraphs>
  <Slides>12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12</vt:i4>
      </vt:variant>
    </vt:vector>
  </HeadingPairs>
  <TitlesOfParts>
    <vt:vector size="18" baseType="lpstr">
      <vt:lpstr>Arial</vt:lpstr>
      <vt:lpstr>Bell MT</vt:lpstr>
      <vt:lpstr>Berlin Sans FB Demi</vt:lpstr>
      <vt:lpstr>Calibri</vt:lpstr>
      <vt:lpstr>Wingdings</vt:lpstr>
      <vt:lpstr>blank</vt:lpstr>
      <vt:lpstr> LE SOUTIEN REGIONAL AUX REFUGIES SYRIENS </vt:lpstr>
      <vt:lpstr> Etat des lieux </vt:lpstr>
      <vt:lpstr>La Région Provence-Alpes-Côte d’Azur solidaire   </vt:lpstr>
      <vt:lpstr>Présentation PowerPoint</vt:lpstr>
      <vt:lpstr>Le camp de Zaatari en Jordanie (80 km d’Aman, Gouvernorat de Mafraq) </vt:lpstr>
      <vt:lpstr>Dès 2012, la Région concentre ses efforts sur le camp de Zaatari </vt:lpstr>
      <vt:lpstr>En 2012</vt:lpstr>
      <vt:lpstr>En 2013 &gt; 2014</vt:lpstr>
      <vt:lpstr>En 2014 &gt; 2015</vt:lpstr>
      <vt:lpstr>En 2013 &gt; 2015 </vt:lpstr>
      <vt:lpstr>Liban : une terre d’accueil pour les réfugiés syriens </vt:lpstr>
      <vt:lpstr>La Région agit au Liban en 2014 &gt; 2015 </vt:lpstr>
    </vt:vector>
  </TitlesOfParts>
  <Company>CR PACA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Délégation à la Solidarité Internationale</dc:title>
  <dc:creator>AOUNI Adeline</dc:creator>
  <cp:lastModifiedBy>VIGE Vincent</cp:lastModifiedBy>
  <cp:revision>64</cp:revision>
  <cp:lastPrinted>2014-12-01T10:46:48Z</cp:lastPrinted>
  <dcterms:created xsi:type="dcterms:W3CDTF">2014-11-27T10:25:53Z</dcterms:created>
  <dcterms:modified xsi:type="dcterms:W3CDTF">2015-09-28T13:39:15Z</dcterms:modified>
</cp:coreProperties>
</file>