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7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r-FR"/>
    </a:defPPr>
    <a:lvl1pPr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buClr>
        <a:srgbClr val="FF9900"/>
      </a:buClr>
      <a:buChar char="•"/>
      <a:defRPr sz="12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333399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fld id="{8683B90C-0EB5-4DCC-BD47-DE0740224D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94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4B0F-A79E-4716-948D-E424EDE8FFA0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F33F-2F59-413B-9085-9C1766C33D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27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25FE6C-1E50-4BF7-BBBA-BE5EE3B5E8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9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86CFDDA-8CDC-445F-95F6-0026B8835C0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1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76200"/>
            <a:ext cx="1981200" cy="6019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76200"/>
            <a:ext cx="5791200" cy="6019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6F261CE-A012-4414-A191-8A57C261220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205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457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91100" y="838200"/>
            <a:ext cx="3848100" cy="2552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91100" y="3543300"/>
            <a:ext cx="3848100" cy="2552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8A0B56B-113F-4A07-A5B4-724CF82C4E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85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24800" cy="457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91100" y="838200"/>
            <a:ext cx="384810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7AB288D3-E956-4C4B-94D8-CD505A9A8DB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1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Page </a:t>
            </a:r>
            <a:fld id="{FB073EA7-5611-41C4-A7B2-08516BE5D33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0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6CD017B4-0D5C-4DF0-A2B0-3B4CD98124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848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1100" y="838200"/>
            <a:ext cx="3848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5DA13F18-93F3-48E2-9DB5-DEC86A8960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89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2E606F92-5750-4A27-A3AE-4752FEA0F33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94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D4351CF3-E3B8-4FB7-A3A4-5AAC7AB453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4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DB1A583-758D-4F20-BD01-FB92202FDEE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1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3E76DDD6-1B85-46C8-B03F-E276FBCABE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39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4C97316A-8F08-4F43-ADAE-59EC97E75F0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5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838200"/>
            <a:ext cx="7848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66800" y="609600"/>
            <a:ext cx="8077200" cy="0"/>
          </a:xfrm>
          <a:prstGeom prst="line">
            <a:avLst/>
          </a:prstGeom>
          <a:noFill/>
          <a:ln w="539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Page </a:t>
            </a:r>
            <a:fld id="{1529046C-7393-4D3E-8CF2-C2FACC0ACE3E}" type="slidenum">
              <a:rPr lang="fr-FR"/>
              <a:pPr/>
              <a:t>‹N°›</a:t>
            </a:fld>
            <a:endParaRPr lang="fr-FR" dirty="0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556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 sz="2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•"/>
        <a:defRPr>
          <a:solidFill>
            <a:srgbClr val="000099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–"/>
        <a:defRPr>
          <a:solidFill>
            <a:srgbClr val="000099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Char char="»"/>
        <a:defRPr>
          <a:solidFill>
            <a:srgbClr val="00009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589240"/>
            <a:ext cx="6400800" cy="792088"/>
          </a:xfrm>
        </p:spPr>
        <p:txBody>
          <a:bodyPr/>
          <a:lstStyle/>
          <a:p>
            <a:r>
              <a:rPr lang="fr-FR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2013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17426"/>
            <a:ext cx="4648453" cy="31117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21246" y="788511"/>
            <a:ext cx="6563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None/>
            </a:pPr>
            <a:r>
              <a:rPr lang="fr-FR" sz="36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7</a:t>
            </a:r>
            <a:r>
              <a:rPr lang="fr-FR" sz="3600" b="1" kern="0" baseline="300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ème</a:t>
            </a:r>
            <a:r>
              <a:rPr lang="fr-FR" sz="36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Forum AGIR (+) pour l’énergie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C00000"/>
                </a:solidFill>
              </a:rPr>
              <a:t>Vers le déploiement : les manifestations éco responsables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56136" y="836712"/>
            <a:ext cx="3788073" cy="936104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>
            <a:defPPr>
              <a:defRPr lang="fr-FR"/>
            </a:defPPr>
            <a:lvl1pPr algn="ctr">
              <a:buNone/>
              <a:defRPr sz="2400" b="1">
                <a:solidFill>
                  <a:srgbClr val="FF9933"/>
                </a:solidFill>
              </a:defRPr>
            </a:lvl1pPr>
          </a:lstStyle>
          <a:p>
            <a:r>
              <a:rPr lang="fr-FR" dirty="0"/>
              <a:t>100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manifestations </a:t>
            </a: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sur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le territoire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56137" y="2060848"/>
            <a:ext cx="3788072" cy="46166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>
            <a:defPPr>
              <a:defRPr lang="fr-FR"/>
            </a:defPPr>
            <a:lvl1pPr algn="ctr">
              <a:buNone/>
              <a:defRPr sz="2400" b="1">
                <a:solidFill>
                  <a:srgbClr val="FF9933"/>
                </a:solidFill>
              </a:defRPr>
            </a:lvl1pPr>
          </a:lstStyle>
          <a:p>
            <a:r>
              <a:rPr lang="fr-FR" dirty="0"/>
              <a:t>½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million de festivaliers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656136" y="3068960"/>
            <a:ext cx="3781287" cy="3240360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>
            <a:defPPr>
              <a:defRPr lang="fr-FR"/>
            </a:defPPr>
            <a:lvl1pPr algn="ctr">
              <a:buNone/>
              <a:defRPr sz="2400" b="1">
                <a:solidFill>
                  <a:srgbClr val="FF9933"/>
                </a:solidFill>
              </a:defRPr>
            </a:lvl1pPr>
          </a:lstStyle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2013 : </a:t>
            </a:r>
            <a:r>
              <a:rPr lang="fr-FR" dirty="0"/>
              <a:t>3,5 millions de km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 voitures individuelles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évités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dirty="0" smtClean="0"/>
              <a:t>=</a:t>
            </a:r>
            <a:endParaRPr lang="fr-FR" dirty="0"/>
          </a:p>
          <a:p>
            <a:r>
              <a:rPr lang="fr-FR" dirty="0"/>
              <a:t>émissions</a:t>
            </a:r>
          </a:p>
          <a:p>
            <a:r>
              <a:rPr lang="fr-FR" dirty="0"/>
              <a:t>d’un Français pendant 15 ans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(380Tonnes de CO2)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47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C00000"/>
                </a:solidFill>
              </a:rPr>
              <a:t>Vers le déploiement : </a:t>
            </a:r>
            <a:r>
              <a:rPr lang="fr-FR" dirty="0" smtClean="0">
                <a:solidFill>
                  <a:srgbClr val="C00000"/>
                </a:solidFill>
              </a:rPr>
              <a:t>Valorisons </a:t>
            </a:r>
            <a:r>
              <a:rPr lang="fr-FR" dirty="0">
                <a:solidFill>
                  <a:srgbClr val="C00000"/>
                </a:solidFill>
              </a:rPr>
              <a:t>vos initiatives !</a:t>
            </a:r>
          </a:p>
        </p:txBody>
      </p:sp>
      <p:pic>
        <p:nvPicPr>
          <p:cNvPr id="1026" name="Picture 2" descr="cropped-AGIR6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691440" cy="280831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99180" y="4073822"/>
            <a:ext cx="4624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2800" b="1" u="sng" dirty="0" smtClean="0">
                <a:solidFill>
                  <a:srgbClr val="FF9933"/>
                </a:solidFill>
              </a:rPr>
              <a:t>http://energiepaca.fr</a:t>
            </a:r>
            <a:endParaRPr lang="fr-FR" sz="2800" b="1" u="sng" dirty="0">
              <a:solidFill>
                <a:srgbClr val="FF9933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5615" y="4973706"/>
            <a:ext cx="7691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2000" b="1" dirty="0"/>
              <a:t>Une </a:t>
            </a:r>
            <a:r>
              <a:rPr lang="fr-FR" sz="2000" b="1" dirty="0" smtClean="0"/>
              <a:t>plateforme de </a:t>
            </a:r>
            <a:r>
              <a:rPr lang="fr-FR" sz="2000" b="1" dirty="0"/>
              <a:t>ressources </a:t>
            </a:r>
            <a:r>
              <a:rPr lang="fr-FR" sz="2000" b="1" dirty="0" smtClean="0"/>
              <a:t>dédiée à </a:t>
            </a:r>
            <a:r>
              <a:rPr lang="fr-FR" sz="2000" b="1" dirty="0"/>
              <a:t>la </a:t>
            </a:r>
            <a:r>
              <a:rPr lang="fr-FR" sz="2000" b="1" dirty="0" smtClean="0"/>
              <a:t>valorisation des </a:t>
            </a:r>
            <a:r>
              <a:rPr lang="fr-FR" sz="2000" b="1" dirty="0"/>
              <a:t>bonnes pratiques</a:t>
            </a:r>
          </a:p>
        </p:txBody>
      </p:sp>
    </p:spTree>
    <p:extLst>
      <p:ext uri="{BB962C8B-B14F-4D97-AF65-F5344CB8AC3E}">
        <p14:creationId xmlns:p14="http://schemas.microsoft.com/office/powerpoint/2010/main" val="884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8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8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7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5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AGIR…AGIR (+), 2007 - 2013 : Relevé de compteurs !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909295" y="4500872"/>
            <a:ext cx="2551137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rgbClr val="FF9933"/>
                </a:solidFill>
              </a:rPr>
              <a:t>Plus </a:t>
            </a:r>
            <a:r>
              <a:rPr lang="fr-FR" sz="2000" b="1" dirty="0">
                <a:solidFill>
                  <a:srgbClr val="FF9933"/>
                </a:solidFill>
              </a:rPr>
              <a:t>d’une centaine </a:t>
            </a:r>
            <a:endParaRPr lang="fr-FR" sz="2000" b="1" dirty="0" smtClean="0">
              <a:solidFill>
                <a:srgbClr val="FF9933"/>
              </a:solidFill>
            </a:endParaRPr>
          </a:p>
          <a:p>
            <a:pPr algn="ctr">
              <a:buNone/>
            </a:pPr>
            <a:r>
              <a:rPr lang="fr-FR" sz="2000" b="1" dirty="0" smtClean="0">
                <a:solidFill>
                  <a:srgbClr val="FF9933"/>
                </a:solidFill>
              </a:rPr>
              <a:t>d’emplois</a:t>
            </a:r>
            <a:endParaRPr lang="fr-FR" sz="2000" b="1" dirty="0">
              <a:solidFill>
                <a:srgbClr val="FF9933"/>
              </a:solidFill>
            </a:endParaRPr>
          </a:p>
          <a:p>
            <a:pPr algn="ctr">
              <a:buNone/>
            </a:pPr>
            <a:r>
              <a:rPr lang="fr-FR" b="1" dirty="0"/>
              <a:t>(directs et </a:t>
            </a:r>
            <a:r>
              <a:rPr lang="fr-FR" b="1" dirty="0" smtClean="0"/>
              <a:t>indirects ) créés</a:t>
            </a:r>
            <a:endParaRPr lang="fr-FR" b="1" dirty="0"/>
          </a:p>
          <a:p>
            <a:pPr algn="ctr">
              <a:buNone/>
            </a:pP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059833" y="1196752"/>
            <a:ext cx="2952327" cy="646331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2400" b="1" dirty="0" smtClean="0">
                <a:solidFill>
                  <a:srgbClr val="FF9933"/>
                </a:solidFill>
              </a:rPr>
              <a:t>1200</a:t>
            </a: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smtClean="0"/>
              <a:t>projets</a:t>
            </a:r>
            <a:endParaRPr lang="fr-FR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899592" y="2204864"/>
            <a:ext cx="2767732" cy="1077218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2400" b="1" dirty="0" smtClean="0">
                <a:solidFill>
                  <a:srgbClr val="FF9933"/>
                </a:solidFill>
              </a:rPr>
              <a:t>34</a:t>
            </a:r>
            <a:r>
              <a:rPr lang="fr-FR" sz="2000" b="1" dirty="0" smtClean="0"/>
              <a:t> </a:t>
            </a:r>
            <a:r>
              <a:rPr lang="fr-FR" sz="2000" b="1" dirty="0"/>
              <a:t>m</a:t>
            </a:r>
            <a:r>
              <a:rPr lang="fr-FR" sz="2000" b="1" dirty="0" smtClean="0"/>
              <a:t>illions de kWh d’énergie primaire économisés par an</a:t>
            </a:r>
            <a:endParaRPr lang="fr-FR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5508104" y="2204864"/>
            <a:ext cx="2767732" cy="1152128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algn="ctr">
              <a:buNone/>
            </a:pPr>
            <a:r>
              <a:rPr lang="fr-FR" sz="2400" b="1" dirty="0">
                <a:solidFill>
                  <a:srgbClr val="FF9933"/>
                </a:solidFill>
              </a:rPr>
              <a:t>22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millions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 kWh d’électricité renouvelable par an 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4" y="4448608"/>
            <a:ext cx="2286000" cy="121264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None/>
            </a:pPr>
            <a:r>
              <a:rPr lang="fr-FR" sz="2000" b="1" dirty="0">
                <a:solidFill>
                  <a:srgbClr val="FF9933"/>
                </a:solidFill>
              </a:rPr>
              <a:t>Plus d’un million</a:t>
            </a:r>
          </a:p>
          <a:p>
            <a:pPr lvl="0" algn="ctr">
              <a:buNone/>
            </a:pPr>
            <a:r>
              <a:rPr lang="fr-FR" sz="2000" b="1" dirty="0">
                <a:solidFill>
                  <a:srgbClr val="FF9933"/>
                </a:solidFill>
              </a:rPr>
              <a:t>d’entre nous…</a:t>
            </a:r>
          </a:p>
          <a:p>
            <a:pPr lvl="0" algn="ctr">
              <a:buNone/>
            </a:pPr>
            <a:r>
              <a:rPr lang="fr-FR" b="1" dirty="0"/>
              <a:t>…sont concernés par les</a:t>
            </a:r>
          </a:p>
          <a:p>
            <a:pPr lvl="0" algn="ctr">
              <a:buNone/>
            </a:pPr>
            <a:r>
              <a:rPr lang="fr-FR" b="1" dirty="0"/>
              <a:t>projets mis en </a:t>
            </a:r>
            <a:r>
              <a:rPr lang="fr-FR" b="1" dirty="0" smtClean="0"/>
              <a:t>place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3392996" y="4043504"/>
            <a:ext cx="2286000" cy="2049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None/>
            </a:pPr>
            <a:r>
              <a:rPr lang="fr-FR" sz="2000" b="1" dirty="0">
                <a:solidFill>
                  <a:srgbClr val="FF9933"/>
                </a:solidFill>
              </a:rPr>
              <a:t>1.2 milliard </a:t>
            </a:r>
            <a:r>
              <a:rPr lang="fr-FR" sz="2000" b="1" dirty="0" smtClean="0">
                <a:solidFill>
                  <a:srgbClr val="FF9933"/>
                </a:solidFill>
              </a:rPr>
              <a:t>d’euros </a:t>
            </a:r>
            <a:r>
              <a:rPr lang="fr-FR" sz="2000" b="1" dirty="0">
                <a:solidFill>
                  <a:srgbClr val="FF9933"/>
                </a:solidFill>
              </a:rPr>
              <a:t>d’activités</a:t>
            </a:r>
          </a:p>
          <a:p>
            <a:pPr lvl="0" algn="ctr">
              <a:buNone/>
            </a:pPr>
            <a:r>
              <a:rPr lang="fr-FR" sz="2000" b="1" dirty="0">
                <a:solidFill>
                  <a:srgbClr val="FF9933"/>
                </a:solidFill>
              </a:rPr>
              <a:t>économiques</a:t>
            </a:r>
          </a:p>
          <a:p>
            <a:pPr lvl="0" algn="ctr">
              <a:buNone/>
            </a:pPr>
            <a:r>
              <a:rPr lang="fr-FR" b="1" dirty="0"/>
              <a:t>1€ de subvention entraine</a:t>
            </a:r>
          </a:p>
          <a:p>
            <a:pPr lvl="0" algn="ctr">
              <a:buNone/>
            </a:pPr>
            <a:r>
              <a:rPr lang="fr-FR" b="1" dirty="0"/>
              <a:t>10 € de travaux</a:t>
            </a:r>
          </a:p>
          <a:p>
            <a:pPr lvl="0" algn="ctr">
              <a:buNone/>
            </a:pPr>
            <a:r>
              <a:rPr lang="fr-FR" b="1" dirty="0"/>
              <a:t>ou services, </a:t>
            </a:r>
          </a:p>
        </p:txBody>
      </p:sp>
    </p:spTree>
    <p:extLst>
      <p:ext uri="{BB962C8B-B14F-4D97-AF65-F5344CB8AC3E}">
        <p14:creationId xmlns:p14="http://schemas.microsoft.com/office/powerpoint/2010/main" val="14319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C00000"/>
                </a:solidFill>
              </a:rPr>
              <a:t>AGIR…AGIR (+), 2007 - 2013 : Relevé de compteurs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31640" y="5400475"/>
            <a:ext cx="6587934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fr-FR" sz="1400" b="1" dirty="0" smtClean="0"/>
              <a:t>Un </a:t>
            </a:r>
            <a:r>
              <a:rPr lang="fr-FR" sz="1400" b="1" dirty="0"/>
              <a:t>fort accompagnement technique des projets :</a:t>
            </a:r>
          </a:p>
          <a:p>
            <a:pPr marL="171450" indent="-171450" algn="l"/>
            <a:r>
              <a:rPr lang="fr-FR" sz="1400" dirty="0"/>
              <a:t>assistance à maîtrise d’ouvrage, formations,</a:t>
            </a:r>
          </a:p>
          <a:p>
            <a:pPr marL="171450" indent="-171450" algn="l"/>
            <a:r>
              <a:rPr lang="fr-FR" sz="1400" dirty="0"/>
              <a:t>suivi à la mise en </a:t>
            </a:r>
            <a:r>
              <a:rPr lang="fr-FR" sz="1400" dirty="0" err="1"/>
              <a:t>oeuvre</a:t>
            </a:r>
            <a:r>
              <a:rPr lang="fr-FR" sz="1400" dirty="0"/>
              <a:t>, mise en lien (projets collectifs)…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1558533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/>
            <a:r>
              <a:rPr lang="fr-FR" sz="1800" b="1" dirty="0" smtClean="0">
                <a:solidFill>
                  <a:srgbClr val="FF9933"/>
                </a:solidFill>
              </a:rPr>
              <a:t>8 </a:t>
            </a:r>
            <a:r>
              <a:rPr lang="fr-FR" sz="1800" b="1" dirty="0">
                <a:solidFill>
                  <a:srgbClr val="FF9933"/>
                </a:solidFill>
              </a:rPr>
              <a:t>années au </a:t>
            </a:r>
            <a:r>
              <a:rPr lang="fr-FR" sz="1800" b="1" dirty="0" smtClean="0">
                <a:solidFill>
                  <a:srgbClr val="FF9933"/>
                </a:solidFill>
              </a:rPr>
              <a:t>total</a:t>
            </a:r>
            <a:r>
              <a:rPr lang="fr-FR" sz="1800" b="1" dirty="0"/>
              <a:t> </a:t>
            </a:r>
            <a:r>
              <a:rPr lang="fr-FR" sz="1800" b="1" dirty="0" smtClean="0"/>
              <a:t>d’action sur </a:t>
            </a:r>
            <a:r>
              <a:rPr lang="fr-FR" sz="1800" b="1" dirty="0"/>
              <a:t>la transition énergétique et la protection de notre cadre de vie </a:t>
            </a:r>
            <a:r>
              <a:rPr lang="fr-FR" sz="1800" b="1" dirty="0" smtClean="0"/>
              <a:t>:</a:t>
            </a:r>
            <a:endParaRPr lang="fr-FR" sz="1800" b="1" dirty="0"/>
          </a:p>
        </p:txBody>
      </p:sp>
      <p:sp>
        <p:nvSpPr>
          <p:cNvPr id="7" name="Rectangle 6"/>
          <p:cNvSpPr/>
          <p:nvPr/>
        </p:nvSpPr>
        <p:spPr>
          <a:xfrm>
            <a:off x="1331640" y="2852936"/>
            <a:ext cx="2286000" cy="208672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fr-FR" sz="2400" b="1" dirty="0" smtClean="0">
              <a:solidFill>
                <a:srgbClr val="FF9933"/>
              </a:solidFill>
            </a:endParaRPr>
          </a:p>
          <a:p>
            <a:pPr algn="ctr">
              <a:buNone/>
            </a:pPr>
            <a:r>
              <a:rPr lang="fr-FR" sz="2400" b="1" dirty="0" smtClean="0">
                <a:solidFill>
                  <a:srgbClr val="FF9933"/>
                </a:solidFill>
              </a:rPr>
              <a:t>70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illions</a:t>
            </a:r>
          </a:p>
          <a:p>
            <a:pPr algn="ctr">
              <a:buNone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d’euros de 2007 à</a:t>
            </a:r>
          </a:p>
          <a:p>
            <a:pPr algn="ctr">
              <a:buNone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2010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fr-FR" sz="2400" b="1" dirty="0">
              <a:solidFill>
                <a:srgbClr val="FF99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3574" y="2852936"/>
            <a:ext cx="2286000" cy="208672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algn="ctr">
              <a:buNone/>
            </a:pPr>
            <a:endParaRPr lang="fr-FR" sz="2400" b="1" dirty="0" smtClean="0">
              <a:solidFill>
                <a:srgbClr val="FF9933"/>
              </a:solidFill>
            </a:endParaRPr>
          </a:p>
          <a:p>
            <a:pPr algn="ctr">
              <a:buNone/>
            </a:pPr>
            <a:r>
              <a:rPr lang="fr-FR" sz="2400" b="1" dirty="0" smtClean="0">
                <a:solidFill>
                  <a:srgbClr val="FF9933"/>
                </a:solidFill>
              </a:rPr>
              <a:t>60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illions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d’euros pour la période 2011-2014</a:t>
            </a:r>
          </a:p>
          <a:p>
            <a:pPr algn="ctr">
              <a:buNone/>
            </a:pPr>
            <a:endParaRPr lang="fr-FR" sz="24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C00000"/>
                </a:solidFill>
              </a:rPr>
              <a:t>Que s’est-il passé en </a:t>
            </a:r>
            <a:r>
              <a:rPr lang="fr-FR" dirty="0" smtClean="0">
                <a:solidFill>
                  <a:srgbClr val="C00000"/>
                </a:solidFill>
              </a:rPr>
              <a:t>2013 ?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608" y="3068960"/>
            <a:ext cx="5920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 </a:t>
            </a:r>
            <a:r>
              <a:rPr lang="fr-FR" sz="2000" dirty="0" smtClean="0"/>
              <a:t>Adoption du Schéma Régional Climat Air Energie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1074966" y="3749571"/>
            <a:ext cx="4361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000"/>
            </a:lvl1pPr>
          </a:lstStyle>
          <a:p>
            <a:r>
              <a:rPr lang="fr-FR" dirty="0"/>
              <a:t>34 Plans Climat Energie Territoriaux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43608" y="1595392"/>
            <a:ext cx="520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000"/>
            </a:lvl1pPr>
          </a:lstStyle>
          <a:p>
            <a:r>
              <a:rPr lang="fr-FR" dirty="0"/>
              <a:t>Débat National sur la transition énergétique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23393" y="4552071"/>
            <a:ext cx="5392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000"/>
            </a:lvl1pPr>
          </a:lstStyle>
          <a:p>
            <a:pPr algn="l"/>
            <a:r>
              <a:rPr lang="fr-FR" dirty="0" smtClean="0"/>
              <a:t>Plan de Rénovation Energétique de l’Habitat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109906" y="2373144"/>
            <a:ext cx="3966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000"/>
            </a:lvl1pPr>
          </a:lstStyle>
          <a:p>
            <a:pPr algn="l"/>
            <a:r>
              <a:rPr lang="fr-FR" dirty="0" smtClean="0"/>
              <a:t>Conférences environnementales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96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C00000"/>
                </a:solidFill>
              </a:rPr>
              <a:t>Les chantiers AGIR (+) : les nouveaux venus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1700808"/>
            <a:ext cx="3007667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b="1" dirty="0" smtClean="0"/>
              <a:t> </a:t>
            </a:r>
            <a:r>
              <a:rPr lang="fr-FR" sz="1600" b="1" dirty="0" smtClean="0"/>
              <a:t>Déclinaison territoriale des objectifs du SRCAE :</a:t>
            </a:r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r>
              <a:rPr lang="fr-FR" sz="1600" b="1" dirty="0">
                <a:solidFill>
                  <a:srgbClr val="FF9933"/>
                </a:solidFill>
              </a:rPr>
              <a:t>10 fiches territoires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46586" y="1700808"/>
            <a:ext cx="3137782" cy="1224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fr-FR" dirty="0" smtClean="0"/>
              <a:t> </a:t>
            </a:r>
            <a:r>
              <a:rPr lang="fr-FR" sz="1600" b="1" dirty="0" smtClean="0"/>
              <a:t>Création des Agence Locales </a:t>
            </a:r>
          </a:p>
          <a:p>
            <a:pPr algn="ctr">
              <a:buNone/>
            </a:pPr>
            <a:r>
              <a:rPr lang="fr-FR" sz="1600" b="1" dirty="0" smtClean="0"/>
              <a:t>de l’Energie et du Climat</a:t>
            </a:r>
          </a:p>
          <a:p>
            <a:pPr algn="ctr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1 agence opérationnelle</a:t>
            </a:r>
          </a:p>
          <a:p>
            <a:pPr algn="ctr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2 en cours de création </a:t>
            </a:r>
            <a:endParaRPr lang="fr-FR" sz="1600" b="1" dirty="0">
              <a:solidFill>
                <a:srgbClr val="FF993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1052736"/>
            <a:ext cx="2958524" cy="369332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fr-FR"/>
            </a:defPPr>
            <a:lvl1pPr marL="285750" indent="-285750" algn="l">
              <a:defRPr sz="1800" b="1"/>
            </a:lvl1pPr>
          </a:lstStyle>
          <a:p>
            <a:r>
              <a:rPr lang="fr-FR" dirty="0"/>
              <a:t>Dans les </a:t>
            </a:r>
            <a:r>
              <a:rPr lang="fr-FR" dirty="0" smtClean="0"/>
              <a:t>territoires : 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59632" y="3573016"/>
            <a:ext cx="2978700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fr-FR" sz="1600" b="1" dirty="0" smtClean="0"/>
              <a:t>Expérimentations d’écologie</a:t>
            </a:r>
          </a:p>
          <a:p>
            <a:pPr algn="ctr">
              <a:buNone/>
            </a:pPr>
            <a:r>
              <a:rPr lang="fr-FR" sz="1600" b="1" dirty="0" smtClean="0"/>
              <a:t>industrielles  territoriale</a:t>
            </a:r>
          </a:p>
          <a:p>
            <a:pPr algn="ctr">
              <a:buNone/>
            </a:pP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FF9933"/>
                </a:solidFill>
              </a:rPr>
              <a:t>3 territoires engagés</a:t>
            </a:r>
            <a:endParaRPr lang="fr-FR" sz="1600" b="1" dirty="0">
              <a:solidFill>
                <a:srgbClr val="FF9933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05832" y="4149080"/>
            <a:ext cx="2795958" cy="6709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fr-FR" sz="1600" b="1" dirty="0"/>
              <a:t>Les éco-diagnostiqueurs :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rgbClr val="FF9933"/>
                </a:solidFill>
              </a:rPr>
              <a:t>4 postes crées</a:t>
            </a:r>
            <a:endParaRPr lang="fr-FR" sz="1800" b="1" dirty="0">
              <a:solidFill>
                <a:srgbClr val="FF9933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584544" y="5157192"/>
            <a:ext cx="2904962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fr-FR" sz="1600" b="1" dirty="0" err="1" smtClean="0"/>
              <a:t>Premio</a:t>
            </a:r>
            <a:r>
              <a:rPr lang="fr-FR" sz="1600" b="1" dirty="0" smtClean="0"/>
              <a:t> +</a:t>
            </a:r>
          </a:p>
          <a:p>
            <a:pPr algn="ctr">
              <a:buNone/>
            </a:pP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FF9933"/>
                </a:solidFill>
              </a:rPr>
              <a:t>Smart </a:t>
            </a:r>
            <a:r>
              <a:rPr lang="fr-FR" sz="1600" b="1" dirty="0" err="1" smtClean="0">
                <a:solidFill>
                  <a:srgbClr val="FF9933"/>
                </a:solidFill>
              </a:rPr>
              <a:t>Grid</a:t>
            </a:r>
            <a:r>
              <a:rPr lang="fr-FR" sz="1600" b="1" dirty="0" smtClean="0">
                <a:solidFill>
                  <a:srgbClr val="FF9933"/>
                </a:solidFill>
              </a:rPr>
              <a:t> sur 1000</a:t>
            </a:r>
          </a:p>
          <a:p>
            <a:pPr algn="ctr">
              <a:buNone/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ite tertiaires et résidentiels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1124744"/>
            <a:ext cx="6762508" cy="369332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fr-FR"/>
            </a:defPPr>
            <a:lvl1pPr marL="285750" indent="-285750" algn="l">
              <a:defRPr sz="1800" b="1"/>
            </a:lvl1pPr>
          </a:lstStyle>
          <a:p>
            <a:r>
              <a:rPr lang="fr-FR" dirty="0"/>
              <a:t> Au niveau des </a:t>
            </a:r>
            <a:r>
              <a:rPr lang="fr-FR" dirty="0" smtClean="0"/>
              <a:t>filières et des entreprises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988840"/>
            <a:ext cx="8208912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1600" b="1" dirty="0" smtClean="0"/>
              <a:t>Appels à projets « Services Innovant à destination des PME/PMI de PACA » : </a:t>
            </a:r>
          </a:p>
          <a:p>
            <a:pPr algn="l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5 expérimentations pour trouver de nouveaux modèles économiques </a:t>
            </a:r>
            <a:endParaRPr lang="fr-FR" sz="1600" b="1" dirty="0">
              <a:solidFill>
                <a:srgbClr val="FF9933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852936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None/>
            </a:pPr>
            <a:r>
              <a:rPr lang="fr-FR" sz="1600" b="1" dirty="0" smtClean="0"/>
              <a:t>Appels à projets « Initiatives </a:t>
            </a:r>
            <a:r>
              <a:rPr lang="fr-FR" sz="1600" b="1" dirty="0"/>
              <a:t>régionales innovantes ou expérimentales </a:t>
            </a:r>
            <a:r>
              <a:rPr lang="fr-FR" sz="1600" b="1" dirty="0" smtClean="0"/>
              <a:t>et reproductibles </a:t>
            </a:r>
            <a:r>
              <a:rPr lang="fr-FR" sz="1600" b="1" dirty="0"/>
              <a:t>pour des filières régionales </a:t>
            </a:r>
            <a:r>
              <a:rPr lang="fr-FR" sz="1600" b="1" dirty="0" smtClean="0"/>
              <a:t>de gestion, valorisation, recyclage </a:t>
            </a:r>
            <a:r>
              <a:rPr lang="fr-FR" sz="1600" b="1" dirty="0"/>
              <a:t>des déchets » </a:t>
            </a:r>
            <a:endParaRPr lang="fr-FR" dirty="0"/>
          </a:p>
          <a:p>
            <a:pPr lvl="0" algn="l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14 </a:t>
            </a:r>
            <a:r>
              <a:rPr lang="fr-FR" sz="1600" b="1" dirty="0">
                <a:solidFill>
                  <a:srgbClr val="FF9933"/>
                </a:solidFill>
              </a:rPr>
              <a:t>projets </a:t>
            </a:r>
            <a:r>
              <a:rPr lang="fr-FR" sz="1600" b="1" dirty="0" smtClean="0">
                <a:solidFill>
                  <a:srgbClr val="FF9933"/>
                </a:solidFill>
              </a:rPr>
              <a:t>soutenus  dans les secteur des DEEE, des biodéchets/HAU,</a:t>
            </a:r>
          </a:p>
          <a:p>
            <a:pPr lvl="0" algn="l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textile, décors de spectacles,… </a:t>
            </a:r>
          </a:p>
          <a:p>
            <a:pPr lvl="0" algn="l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700 000 € d’aides pour 3,5 millions d’investissement global</a:t>
            </a:r>
          </a:p>
          <a:p>
            <a:pPr lvl="0" algn="l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45 créations nettes d’emploi</a:t>
            </a:r>
          </a:p>
          <a:p>
            <a:pPr lvl="0" algn="l">
              <a:buNone/>
            </a:pPr>
            <a:endParaRPr lang="fr-FR" sz="1600" b="1" dirty="0">
              <a:solidFill>
                <a:srgbClr val="FF9933"/>
              </a:solidFill>
            </a:endParaRPr>
          </a:p>
          <a:p>
            <a:pPr lvl="0" algn="l">
              <a:buNone/>
            </a:pPr>
            <a:endParaRPr lang="fr-FR" sz="1600" b="1" dirty="0" smtClean="0">
              <a:solidFill>
                <a:srgbClr val="FF9933"/>
              </a:solidFill>
            </a:endParaRPr>
          </a:p>
          <a:p>
            <a:pPr lvl="0" algn="l">
              <a:buNone/>
            </a:pPr>
            <a:endParaRPr lang="fr-FR" sz="1600" b="1" dirty="0" smtClean="0">
              <a:solidFill>
                <a:srgbClr val="FF9933"/>
              </a:solidFill>
            </a:endParaRPr>
          </a:p>
          <a:p>
            <a:pPr lvl="0" algn="l">
              <a:buNone/>
            </a:pPr>
            <a:endParaRPr lang="fr-FR" sz="1600" b="1" dirty="0">
              <a:solidFill>
                <a:srgbClr val="FF9933"/>
              </a:solidFill>
            </a:endParaRPr>
          </a:p>
          <a:p>
            <a:pPr algn="l">
              <a:buNone/>
            </a:pP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71600" y="9148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Les chantiers AGIR (+) : les nouveaux venus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5250686"/>
            <a:ext cx="6128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fr-FR" sz="1600" b="1" dirty="0"/>
              <a:t>Soutien à l’économie de la fonctionnalité : </a:t>
            </a:r>
            <a:r>
              <a:rPr lang="fr-FR" sz="1600" b="1" dirty="0">
                <a:solidFill>
                  <a:srgbClr val="FF9933"/>
                </a:solidFill>
              </a:rPr>
              <a:t>Démarche NOVUS</a:t>
            </a:r>
          </a:p>
        </p:txBody>
      </p:sp>
    </p:spTree>
    <p:extLst>
      <p:ext uri="{BB962C8B-B14F-4D97-AF65-F5344CB8AC3E}">
        <p14:creationId xmlns:p14="http://schemas.microsoft.com/office/powerpoint/2010/main" val="24984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1124744"/>
            <a:ext cx="6762508" cy="369332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fr-FR"/>
            </a:defPPr>
            <a:lvl1pPr marL="285750" indent="-285750" algn="l">
              <a:defRPr sz="1800" b="1"/>
            </a:lvl1pPr>
          </a:lstStyle>
          <a:p>
            <a:r>
              <a:rPr lang="fr-FR" dirty="0"/>
              <a:t> Au niveau des </a:t>
            </a:r>
            <a:r>
              <a:rPr lang="fr-FR" dirty="0" smtClean="0"/>
              <a:t>filières et des entreprises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77281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FR" sz="1600" b="1" dirty="0" smtClean="0"/>
              <a:t>Appels à projets « Investissements participatifs » : </a:t>
            </a:r>
            <a:r>
              <a:rPr lang="fr-FR" sz="1600" b="1" dirty="0" smtClean="0">
                <a:solidFill>
                  <a:srgbClr val="FF9933"/>
                </a:solidFill>
              </a:rPr>
              <a:t>7 projets soutenus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(étude technique et juridique, animation,…)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08920"/>
            <a:ext cx="7416824" cy="80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None/>
            </a:pPr>
            <a:r>
              <a:rPr lang="fr-FR" sz="1600" b="1" dirty="0" smtClean="0"/>
              <a:t>GARSOL : </a:t>
            </a:r>
            <a:r>
              <a:rPr lang="fr-FR" sz="1600" b="1" dirty="0" smtClean="0">
                <a:solidFill>
                  <a:srgbClr val="FF9933"/>
                </a:solidFill>
              </a:rPr>
              <a:t>plateforme de mise en relation  des acheteurs et des fabricants pour l’installation de chauffe-eau solaire.</a:t>
            </a:r>
            <a:endParaRPr lang="fr-FR" sz="1600" b="1" dirty="0">
              <a:solidFill>
                <a:srgbClr val="FF9933"/>
              </a:solidFill>
            </a:endParaRPr>
          </a:p>
          <a:p>
            <a:pPr algn="l">
              <a:buNone/>
            </a:pP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71600" y="9148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Les chantiers AGIR (+) : les nouveaux venus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3717032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None/>
            </a:pPr>
            <a:r>
              <a:rPr lang="fr-FR" sz="1600" b="1" dirty="0" smtClean="0"/>
              <a:t>Appels à projets photovoltaïque: </a:t>
            </a:r>
          </a:p>
          <a:p>
            <a:pPr lvl="0" algn="l">
              <a:buNone/>
            </a:pPr>
            <a:r>
              <a:rPr lang="fr-FR" sz="1600" b="1" dirty="0" smtClean="0">
                <a:solidFill>
                  <a:srgbClr val="FF9933"/>
                </a:solidFill>
              </a:rPr>
              <a:t>7 projets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d’un montant</a:t>
            </a:r>
            <a:r>
              <a:rPr lang="fr-FR" sz="1600" b="1" dirty="0" smtClean="0">
                <a:solidFill>
                  <a:srgbClr val="FF9933"/>
                </a:solidFill>
              </a:rPr>
              <a:t>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de</a:t>
            </a:r>
            <a:r>
              <a:rPr lang="fr-FR" sz="1600" b="1" dirty="0" smtClean="0">
                <a:solidFill>
                  <a:srgbClr val="FF9933"/>
                </a:solidFill>
              </a:rPr>
              <a:t> 1,2 M€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soutenus à hauteur de </a:t>
            </a:r>
            <a:r>
              <a:rPr lang="fr-FR" sz="1600" b="1" dirty="0" smtClean="0">
                <a:solidFill>
                  <a:srgbClr val="FF9933"/>
                </a:solidFill>
              </a:rPr>
              <a:t>340 000 €</a:t>
            </a:r>
          </a:p>
          <a:p>
            <a:pPr lvl="0" algn="l">
              <a:buNone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Production de </a:t>
            </a:r>
            <a:r>
              <a:rPr lang="fr-FR" sz="1600" b="1" dirty="0" smtClean="0">
                <a:solidFill>
                  <a:srgbClr val="FF9933"/>
                </a:solidFill>
              </a:rPr>
              <a:t>700 MWh par an </a:t>
            </a:r>
          </a:p>
          <a:p>
            <a:pPr lvl="0" algn="l">
              <a:buNone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Revenu estimé à</a:t>
            </a:r>
            <a:r>
              <a:rPr lang="fr-FR" sz="1600" b="1" dirty="0" smtClean="0">
                <a:solidFill>
                  <a:srgbClr val="FF9933"/>
                </a:solidFill>
              </a:rPr>
              <a:t> 100 000 €/an</a:t>
            </a:r>
            <a:endParaRPr lang="fr-FR" sz="1600" b="1" dirty="0">
              <a:solidFill>
                <a:srgbClr val="FF9933"/>
              </a:solidFill>
            </a:endParaRPr>
          </a:p>
          <a:p>
            <a:pPr algn="l"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5301208"/>
            <a:ext cx="7229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>
              <a:buNone/>
              <a:defRPr sz="1600" b="1"/>
            </a:lvl1pPr>
          </a:lstStyle>
          <a:p>
            <a:r>
              <a:rPr lang="fr-FR" dirty="0"/>
              <a:t>Projet </a:t>
            </a:r>
            <a:r>
              <a:rPr lang="fr-FR" dirty="0" err="1">
                <a:solidFill>
                  <a:srgbClr val="FF9933"/>
                </a:solidFill>
              </a:rPr>
              <a:t>VertiWind</a:t>
            </a:r>
            <a:r>
              <a:rPr lang="fr-FR" dirty="0"/>
              <a:t> </a:t>
            </a:r>
            <a:r>
              <a:rPr lang="fr-FR" dirty="0" smtClean="0"/>
              <a:t>création d’un </a:t>
            </a:r>
            <a:r>
              <a:rPr lang="fr-FR" dirty="0"/>
              <a:t>site pilote à l’horizon </a:t>
            </a:r>
            <a:r>
              <a:rPr lang="fr-FR" dirty="0" smtClean="0">
                <a:solidFill>
                  <a:srgbClr val="FF9933"/>
                </a:solidFill>
              </a:rPr>
              <a:t>2015/2016</a:t>
            </a:r>
            <a:r>
              <a:rPr lang="fr-FR" dirty="0" smtClean="0"/>
              <a:t> et développement d’une </a:t>
            </a:r>
            <a:r>
              <a:rPr lang="fr-FR" dirty="0" smtClean="0">
                <a:solidFill>
                  <a:srgbClr val="FF9933"/>
                </a:solidFill>
              </a:rPr>
              <a:t>nouvelle filière industrielle</a:t>
            </a:r>
            <a:endParaRPr lang="fr-FR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187624" y="980728"/>
            <a:ext cx="6840760" cy="936104"/>
          </a:xfrm>
        </p:spPr>
        <p:txBody>
          <a:bodyPr wrap="square">
            <a:noAutofit/>
          </a:bodyPr>
          <a:lstStyle/>
          <a:p>
            <a:pPr marL="285750" indent="-285750" eaLnBrk="0" hangingPunct="0"/>
            <a:r>
              <a:rPr lang="fr-FR" sz="1800" b="1" kern="1200" dirty="0">
                <a:latin typeface="Arial" charset="0"/>
              </a:rPr>
              <a:t>Dans le secteurs du bâtiment </a:t>
            </a:r>
            <a:r>
              <a:rPr lang="fr-FR" sz="1800" b="1" kern="1200" dirty="0" smtClean="0">
                <a:latin typeface="Arial" charset="0"/>
              </a:rPr>
              <a:t>: </a:t>
            </a:r>
          </a:p>
          <a:p>
            <a:pPr marL="285750" indent="-285750" eaLnBrk="0" hangingPunct="0"/>
            <a:r>
              <a:rPr lang="fr-FR" sz="1800" b="1" kern="1200" dirty="0" smtClean="0">
                <a:solidFill>
                  <a:srgbClr val="FF9933"/>
                </a:solidFill>
                <a:latin typeface="Arial" charset="0"/>
              </a:rPr>
              <a:t>UNE PRIORITE : </a:t>
            </a:r>
            <a:r>
              <a:rPr lang="fr-FR" sz="1800" b="1" kern="1200" dirty="0" smtClean="0">
                <a:latin typeface="Arial" charset="0"/>
              </a:rPr>
              <a:t>la rénovation énergétiques performantes des bâtiments</a:t>
            </a:r>
          </a:p>
          <a:p>
            <a:pPr marL="685800" lvl="1" eaLnBrk="0" hangingPunct="0"/>
            <a:endParaRPr lang="fr-FR" sz="1600" b="1" kern="1200" dirty="0" smtClean="0">
              <a:latin typeface="Arial" charset="0"/>
            </a:endParaRPr>
          </a:p>
          <a:p>
            <a:pPr marL="285750" indent="-285750" eaLnBrk="0" hangingPunct="0"/>
            <a:r>
              <a:rPr lang="fr-FR" sz="1800" b="1" kern="1200" dirty="0">
                <a:latin typeface="Arial" charset="0"/>
              </a:rPr>
              <a:t>La montée en compétence des acteurs </a:t>
            </a:r>
          </a:p>
          <a:p>
            <a:pPr marL="685800" lvl="1" eaLnBrk="0" hangingPunct="0"/>
            <a:r>
              <a:rPr lang="fr-FR" sz="1600" b="1" kern="1200" dirty="0">
                <a:latin typeface="Arial" charset="0"/>
              </a:rPr>
              <a:t>soutien à </a:t>
            </a:r>
            <a:r>
              <a:rPr lang="fr-FR" sz="1600" b="1" kern="1200" dirty="0">
                <a:solidFill>
                  <a:srgbClr val="FF9933"/>
                </a:solidFill>
                <a:latin typeface="Arial" charset="0"/>
              </a:rPr>
              <a:t>l’IRFEDD, </a:t>
            </a:r>
            <a:r>
              <a:rPr lang="fr-FR" sz="1600" b="1" kern="1200" dirty="0" err="1" smtClean="0">
                <a:solidFill>
                  <a:srgbClr val="FF9933"/>
                </a:solidFill>
                <a:latin typeface="Arial" charset="0"/>
              </a:rPr>
              <a:t>Envirobat</a:t>
            </a:r>
            <a:r>
              <a:rPr lang="fr-FR" sz="1600" b="1" kern="1200" dirty="0" smtClean="0">
                <a:solidFill>
                  <a:srgbClr val="FF9933"/>
                </a:solidFill>
                <a:latin typeface="Arial" charset="0"/>
              </a:rPr>
              <a:t> </a:t>
            </a:r>
            <a:r>
              <a:rPr lang="fr-FR" sz="1600" b="1" kern="1200" dirty="0">
                <a:solidFill>
                  <a:srgbClr val="FF9933"/>
                </a:solidFill>
                <a:latin typeface="Arial" charset="0"/>
              </a:rPr>
              <a:t>Méditerranée</a:t>
            </a:r>
            <a:r>
              <a:rPr lang="fr-FR" sz="1600" b="1" kern="1200" dirty="0">
                <a:latin typeface="Arial" charset="0"/>
              </a:rPr>
              <a:t> et </a:t>
            </a:r>
            <a:r>
              <a:rPr lang="fr-FR" sz="1600" b="1" kern="1200" dirty="0">
                <a:solidFill>
                  <a:srgbClr val="FF9933"/>
                </a:solidFill>
                <a:latin typeface="Arial" charset="0"/>
              </a:rPr>
              <a:t>BDM</a:t>
            </a:r>
          </a:p>
          <a:p>
            <a:pPr marL="685800" lvl="1" eaLnBrk="0" hangingPunct="0"/>
            <a:r>
              <a:rPr lang="fr-FR" sz="1600" b="1" kern="1200" dirty="0">
                <a:latin typeface="Arial" charset="0"/>
              </a:rPr>
              <a:t>Mise en œuvre la feuille de route </a:t>
            </a:r>
            <a:r>
              <a:rPr lang="fr-FR" sz="1600" b="1" kern="1200" dirty="0" err="1">
                <a:solidFill>
                  <a:srgbClr val="FF9933"/>
                </a:solidFill>
                <a:latin typeface="Arial" charset="0"/>
              </a:rPr>
              <a:t>Build</a:t>
            </a:r>
            <a:r>
              <a:rPr lang="fr-FR" sz="1600" b="1" kern="1200" dirty="0">
                <a:solidFill>
                  <a:srgbClr val="FF9933"/>
                </a:solidFill>
                <a:latin typeface="Arial" charset="0"/>
              </a:rPr>
              <a:t> Up </a:t>
            </a:r>
            <a:r>
              <a:rPr lang="fr-FR" sz="1600" b="1" kern="1200" dirty="0" err="1">
                <a:solidFill>
                  <a:srgbClr val="FF9933"/>
                </a:solidFill>
                <a:latin typeface="Arial" charset="0"/>
              </a:rPr>
              <a:t>Skill</a:t>
            </a:r>
            <a:endParaRPr lang="fr-FR" sz="1600" b="1" kern="1200" dirty="0">
              <a:solidFill>
                <a:srgbClr val="FF9933"/>
              </a:solidFill>
              <a:latin typeface="Arial" charset="0"/>
            </a:endParaRPr>
          </a:p>
          <a:p>
            <a:pPr marL="285750" eaLnBrk="0" hangingPunct="0"/>
            <a:endParaRPr lang="fr-FR" sz="1800" b="1" kern="1200" dirty="0" smtClean="0">
              <a:latin typeface="Arial" charset="0"/>
            </a:endParaRPr>
          </a:p>
          <a:p>
            <a:pPr marL="285750" indent="-285750" eaLnBrk="0" hangingPunct="0"/>
            <a:r>
              <a:rPr lang="fr-FR" sz="1800" b="1" kern="1200" dirty="0">
                <a:latin typeface="Arial" charset="0"/>
              </a:rPr>
              <a:t>La création de nouveaux outils et de nouveaux modes d’organisations : </a:t>
            </a:r>
          </a:p>
          <a:p>
            <a:pPr marL="685800" lvl="1" eaLnBrk="0" hangingPunct="0"/>
            <a:r>
              <a:rPr lang="fr-FR" sz="1600" b="1" kern="1200" dirty="0">
                <a:solidFill>
                  <a:srgbClr val="FF9933"/>
                </a:solidFill>
                <a:latin typeface="Arial" charset="0"/>
              </a:rPr>
              <a:t>Projet </a:t>
            </a:r>
            <a:r>
              <a:rPr lang="fr-FR" sz="1600" b="1" kern="1200" dirty="0" smtClean="0">
                <a:solidFill>
                  <a:srgbClr val="FF9933"/>
                </a:solidFill>
                <a:latin typeface="Arial" charset="0"/>
              </a:rPr>
              <a:t>MARIE </a:t>
            </a:r>
            <a:r>
              <a:rPr lang="fr-FR" sz="1600" b="1" kern="1200" dirty="0" smtClean="0">
                <a:latin typeface="Arial" charset="0"/>
              </a:rPr>
              <a:t>: mise en réseau des acteurs, nouvelles formes de communication</a:t>
            </a:r>
            <a:endParaRPr lang="fr-FR" sz="1600" b="1" kern="1200" dirty="0">
              <a:latin typeface="Arial" charset="0"/>
            </a:endParaRPr>
          </a:p>
          <a:p>
            <a:pPr marL="685800" lvl="1" eaLnBrk="0" hangingPunct="0"/>
            <a:r>
              <a:rPr lang="fr-FR" sz="1600" b="1" kern="1200" dirty="0">
                <a:latin typeface="Arial" charset="0"/>
              </a:rPr>
              <a:t>création d’un </a:t>
            </a:r>
            <a:r>
              <a:rPr lang="fr-FR" sz="1600" b="1" kern="1200" dirty="0">
                <a:solidFill>
                  <a:srgbClr val="FF9933"/>
                </a:solidFill>
                <a:latin typeface="Arial" charset="0"/>
              </a:rPr>
              <a:t>opérateur énergétique</a:t>
            </a:r>
            <a:r>
              <a:rPr lang="fr-FR" sz="1600" b="1" kern="1200" dirty="0">
                <a:latin typeface="Arial" charset="0"/>
              </a:rPr>
              <a:t> </a:t>
            </a:r>
            <a:r>
              <a:rPr lang="fr-FR" sz="1600" b="1" kern="1200" dirty="0" smtClean="0">
                <a:latin typeface="Arial" charset="0"/>
              </a:rPr>
              <a:t>:</a:t>
            </a:r>
            <a:endParaRPr lang="fr-FR" sz="1600" b="1" kern="1200" dirty="0">
              <a:latin typeface="Arial" charset="0"/>
            </a:endParaRPr>
          </a:p>
          <a:p>
            <a:pPr marL="285750" indent="-285750" eaLnBrk="0" hangingPunct="0"/>
            <a:endParaRPr lang="fr-FR" sz="1800" b="1" kern="1200" dirty="0" smtClean="0">
              <a:latin typeface="Arial" charset="0"/>
            </a:endParaRPr>
          </a:p>
          <a:p>
            <a:pPr marL="285750" indent="-285750" eaLnBrk="0" hangingPunct="0"/>
            <a:endParaRPr lang="fr-FR" sz="1800" b="1" kern="1200" dirty="0">
              <a:latin typeface="Arial" charset="0"/>
            </a:endParaRPr>
          </a:p>
          <a:p>
            <a:pPr marL="285750" indent="-285750" eaLnBrk="0" hangingPunct="0"/>
            <a:endParaRPr lang="fr-FR" sz="1800" b="1" kern="1200" dirty="0">
              <a:latin typeface="Arial" charset="0"/>
            </a:endParaRPr>
          </a:p>
          <a:p>
            <a:pPr marL="285750" indent="-285750" eaLnBrk="0" hangingPunct="0"/>
            <a:endParaRPr lang="fr-FR" sz="1800" b="1" kern="1200" dirty="0">
              <a:latin typeface="Arial" charset="0"/>
            </a:endParaRPr>
          </a:p>
          <a:p>
            <a:pPr marL="285750" indent="-285750" eaLnBrk="0" hangingPunct="0"/>
            <a:endParaRPr lang="fr-FR" sz="1800" b="1" kern="1200" dirty="0">
              <a:latin typeface="Arial" charset="0"/>
            </a:endParaRPr>
          </a:p>
        </p:txBody>
      </p:sp>
      <p:sp>
        <p:nvSpPr>
          <p:cNvPr id="6" name="Titr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Les chantiers AGIR (+) : vers le déploiement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C00000"/>
                </a:solidFill>
              </a:rPr>
              <a:t>Vers le déploiement : les exploitations et coopératives exemplaires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B073EA7-5611-41C4-A7B2-08516BE5D33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908720"/>
            <a:ext cx="7272808" cy="648072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fr-FR"/>
            </a:defPPr>
            <a:lvl1pPr marL="285750" indent="-285750" algn="l">
              <a:defRPr sz="1800" b="1"/>
            </a:lvl1pPr>
          </a:lstStyle>
          <a:p>
            <a:pPr marL="0" indent="0">
              <a:buNone/>
            </a:pPr>
            <a:r>
              <a:rPr lang="fr-FR" dirty="0"/>
              <a:t>Un réseau de 100 exploitations et coopératives engagées dans </a:t>
            </a:r>
            <a:r>
              <a:rPr lang="fr-FR" dirty="0" smtClean="0"/>
              <a:t>l’exemplarité sur </a:t>
            </a:r>
            <a:r>
              <a:rPr lang="fr-FR" dirty="0"/>
              <a:t>le territoire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71600" y="1700808"/>
            <a:ext cx="5256584" cy="369332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fr-FR"/>
            </a:defPPr>
            <a:lvl1pPr marL="0" indent="0" algn="l">
              <a:buNone/>
              <a:defRPr sz="1800" b="1"/>
            </a:lvl1pPr>
          </a:lstStyle>
          <a:p>
            <a:r>
              <a:rPr lang="fr-FR" dirty="0"/>
              <a:t>Accompagnées par 9 têtes de </a:t>
            </a:r>
            <a:r>
              <a:rPr lang="fr-FR" dirty="0" smtClean="0"/>
              <a:t>réseaux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115616" y="2348880"/>
            <a:ext cx="3599853" cy="1231031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algn="ctr">
              <a:buNone/>
            </a:pPr>
            <a:r>
              <a:rPr lang="fr-FR" sz="2400" b="1" dirty="0">
                <a:solidFill>
                  <a:srgbClr val="FF9933"/>
                </a:solidFill>
              </a:rPr>
              <a:t>4129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MWh </a:t>
            </a:r>
          </a:p>
          <a:p>
            <a:pPr algn="ctr">
              <a:buNone/>
            </a:pP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économisés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par an</a:t>
            </a:r>
          </a:p>
        </p:txBody>
      </p:sp>
      <p:sp>
        <p:nvSpPr>
          <p:cNvPr id="9" name="Rectangle 8"/>
          <p:cNvSpPr/>
          <p:nvPr/>
        </p:nvSpPr>
        <p:spPr>
          <a:xfrm>
            <a:off x="5122101" y="2348880"/>
            <a:ext cx="3698371" cy="1231030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FF9933"/>
                </a:solidFill>
              </a:rPr>
              <a:t>8837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MWh </a:t>
            </a:r>
          </a:p>
          <a:p>
            <a:pPr algn="ctr">
              <a:buNone/>
            </a:pP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renouvelables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par 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4355" y="3789040"/>
            <a:ext cx="3599853" cy="1584176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FF9933"/>
                </a:solidFill>
              </a:rPr>
              <a:t>21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M€ </a:t>
            </a:r>
          </a:p>
          <a:p>
            <a:pPr algn="ctr">
              <a:buNone/>
            </a:pP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d’investissements aidés à hauteur de 4 M€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4000" y="5589240"/>
            <a:ext cx="7272808" cy="648072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fr-FR"/>
            </a:defPPr>
            <a:lvl1pPr marL="285750" indent="-285750" algn="l">
              <a:defRPr sz="1800" b="1"/>
            </a:lvl1pPr>
          </a:lstStyle>
          <a:p>
            <a:pPr marL="0" indent="0">
              <a:buNone/>
            </a:pPr>
            <a:r>
              <a:rPr lang="fr-FR" dirty="0" smtClean="0"/>
              <a:t>Lancement d’un inter-réseau agriculture énergie environnement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5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résentation Evolution système de messager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ésentation Evolution système de messager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Tx/>
          <a:buChar char="•"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Tx/>
          <a:buChar char="•"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ésentation Evolution système de messager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Evolution système de messager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Evolution système de messager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331</TotalTime>
  <Words>589</Words>
  <Application>Microsoft Office PowerPoint</Application>
  <PresentationFormat>Affichage à l'écran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blank</vt:lpstr>
      <vt:lpstr>Présentation PowerPoint</vt:lpstr>
      <vt:lpstr>AGIR…AGIR (+), 2007 - 2013 : Relevé de compteurs !</vt:lpstr>
      <vt:lpstr>AGIR…AGIR (+), 2007 - 2013 : Relevé de compteurs !</vt:lpstr>
      <vt:lpstr>Que s’est-il passé en 2013 ?</vt:lpstr>
      <vt:lpstr>Les chantiers AGIR (+) : les nouveaux venus </vt:lpstr>
      <vt:lpstr>Présentation PowerPoint</vt:lpstr>
      <vt:lpstr>Présentation PowerPoint</vt:lpstr>
      <vt:lpstr>Les chantiers AGIR (+) : vers le déploiement</vt:lpstr>
      <vt:lpstr>Vers le déploiement : les exploitations et coopératives exemplaires</vt:lpstr>
      <vt:lpstr>Vers le déploiement : les manifestations éco responsables </vt:lpstr>
      <vt:lpstr>Vers le déploiement : Valorisons vos initiatives !</vt:lpstr>
      <vt:lpstr>Présentation PowerPoint</vt:lpstr>
      <vt:lpstr>Présentation PowerPoint</vt:lpstr>
      <vt:lpstr>Présentation PowerPoint</vt:lpstr>
      <vt:lpstr>Présentation PowerPoint</vt:lpstr>
    </vt:vector>
  </TitlesOfParts>
  <Company>CR PACA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DUQUY NICOUD Loic</dc:creator>
  <cp:lastModifiedBy>VIGE Vincent</cp:lastModifiedBy>
  <cp:revision>26</cp:revision>
  <dcterms:created xsi:type="dcterms:W3CDTF">2013-11-05T13:14:05Z</dcterms:created>
  <dcterms:modified xsi:type="dcterms:W3CDTF">2015-03-16T16:00:45Z</dcterms:modified>
</cp:coreProperties>
</file>