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60" r:id="rId4"/>
    <p:sldId id="263" r:id="rId5"/>
    <p:sldId id="258" r:id="rId6"/>
    <p:sldId id="259" r:id="rId7"/>
    <p:sldId id="261" r:id="rId8"/>
    <p:sldId id="264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1" autoAdjust="0"/>
  </p:normalViewPr>
  <p:slideViewPr>
    <p:cSldViewPr snapToGrid="0" snapToObjects="1"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1/14/2014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1/14/2014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gif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6114" y="2652681"/>
            <a:ext cx="8100104" cy="961982"/>
          </a:xfrm>
        </p:spPr>
        <p:txBody>
          <a:bodyPr/>
          <a:lstStyle/>
          <a:p>
            <a:r>
              <a:rPr lang="fr-FR" dirty="0" smtClean="0">
                <a:solidFill>
                  <a:schemeClr val="accent4"/>
                </a:solidFill>
              </a:rPr>
              <a:t>Campus Méditerranée</a:t>
            </a:r>
            <a:endParaRPr lang="fr-FR" dirty="0">
              <a:solidFill>
                <a:schemeClr val="accent4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9050" y="4787367"/>
            <a:ext cx="6461760" cy="1066800"/>
          </a:xfrm>
        </p:spPr>
        <p:txBody>
          <a:bodyPr/>
          <a:lstStyle/>
          <a:p>
            <a:r>
              <a:rPr lang="fr-FR" dirty="0" smtClean="0"/>
              <a:t>CCREFP – 11 février 2013</a:t>
            </a:r>
            <a:endParaRPr lang="fr-FR" dirty="0"/>
          </a:p>
        </p:txBody>
      </p:sp>
      <p:pic>
        <p:nvPicPr>
          <p:cNvPr id="5" name="Image 4" descr="logoCCI04-quadr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8" y="6067215"/>
            <a:ext cx="2699516" cy="519419"/>
          </a:xfrm>
          <a:prstGeom prst="rect">
            <a:avLst/>
          </a:prstGeom>
        </p:spPr>
      </p:pic>
      <p:cxnSp>
        <p:nvCxnSpPr>
          <p:cNvPr id="7" name="Connecteur droit 6"/>
          <p:cNvCxnSpPr/>
          <p:nvPr/>
        </p:nvCxnSpPr>
        <p:spPr>
          <a:xfrm>
            <a:off x="561174" y="1204363"/>
            <a:ext cx="7900740" cy="0"/>
          </a:xfrm>
          <a:prstGeom prst="line">
            <a:avLst/>
          </a:prstGeom>
          <a:ln>
            <a:solidFill>
              <a:srgbClr val="88A44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561174" y="5477665"/>
            <a:ext cx="7900740" cy="0"/>
          </a:xfrm>
          <a:prstGeom prst="line">
            <a:avLst/>
          </a:prstGeom>
          <a:ln>
            <a:solidFill>
              <a:srgbClr val="88A44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Logo-projet-aggl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32" y="5698190"/>
            <a:ext cx="1125731" cy="99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7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206759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Le «</a:t>
            </a:r>
            <a:r>
              <a:rPr lang="fr-FR" dirty="0">
                <a:solidFill>
                  <a:srgbClr val="95A39D"/>
                </a:solidFill>
              </a:rPr>
              <a:t> Campus Méditerranée</a:t>
            </a:r>
            <a:r>
              <a:rPr lang="fr-FR" dirty="0" smtClean="0">
                <a:solidFill>
                  <a:srgbClr val="95A39D"/>
                </a:solidFill>
              </a:rPr>
              <a:t>»</a:t>
            </a:r>
            <a:endParaRPr lang="fr-FR" dirty="0">
              <a:solidFill>
                <a:srgbClr val="95A39D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5183" y="952557"/>
            <a:ext cx="7996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Création d’un Eco-campus Innovant </a:t>
            </a:r>
            <a:endParaRPr lang="fr-FR" sz="2400" dirty="0" smtClean="0"/>
          </a:p>
          <a:p>
            <a:r>
              <a:rPr lang="fr-FR" sz="2400" dirty="0" smtClean="0"/>
              <a:t>Energies </a:t>
            </a:r>
            <a:r>
              <a:rPr lang="fr-FR" sz="2400" dirty="0"/>
              <a:t>nouvelles et développement durable sur Sainte-Tulle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561172" y="2002750"/>
            <a:ext cx="2872326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Contexte  global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3136" y="2360422"/>
            <a:ext cx="756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des orientations politiques en faveur du développement de la production d’énergies </a:t>
            </a:r>
            <a:r>
              <a:rPr lang="fr-FR" sz="1600" dirty="0" err="1" smtClean="0">
                <a:solidFill>
                  <a:srgbClr val="5F513E"/>
                </a:solidFill>
              </a:rPr>
              <a:t>décarbonées</a:t>
            </a:r>
            <a:r>
              <a:rPr lang="fr-FR" sz="1600" dirty="0" smtClean="0">
                <a:solidFill>
                  <a:srgbClr val="5F513E"/>
                </a:solidFill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1171" y="3217705"/>
            <a:ext cx="2872327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Contexte régional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93137" y="3718952"/>
            <a:ext cx="7568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une situation d’îlot </a:t>
            </a:r>
            <a:r>
              <a:rPr lang="fr-FR" sz="1600" dirty="0" smtClean="0">
                <a:solidFill>
                  <a:srgbClr val="5F513E"/>
                </a:solidFill>
              </a:rPr>
              <a:t>électrique et de déficit énergétique,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un fort potentiel pour la production d’énergies nouvelles (deuxième région de production hydroélectrique et solaire)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des acteurs mobilisés et structurés.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1171" y="4875589"/>
            <a:ext cx="2872327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Contexte local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03774" y="5287453"/>
            <a:ext cx="7562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• </a:t>
            </a:r>
            <a:r>
              <a:rPr lang="fr-FR" sz="1600" dirty="0" smtClean="0">
                <a:solidFill>
                  <a:srgbClr val="5F513E"/>
                </a:solidFill>
              </a:rPr>
              <a:t>un </a:t>
            </a:r>
            <a:r>
              <a:rPr lang="fr-FR" sz="1600" dirty="0">
                <a:solidFill>
                  <a:srgbClr val="5F513E"/>
                </a:solidFill>
              </a:rPr>
              <a:t>département </a:t>
            </a:r>
            <a:r>
              <a:rPr lang="fr-FR" sz="1600" dirty="0" smtClean="0">
                <a:solidFill>
                  <a:srgbClr val="5F513E"/>
                </a:solidFill>
              </a:rPr>
              <a:t>historiquement </a:t>
            </a:r>
            <a:r>
              <a:rPr lang="fr-FR" sz="1600" dirty="0">
                <a:solidFill>
                  <a:srgbClr val="5F513E"/>
                </a:solidFill>
              </a:rPr>
              <a:t>producteur d’énergies (hydroélectrique et plus récemment </a:t>
            </a:r>
            <a:r>
              <a:rPr lang="fr-FR" sz="1600" dirty="0" smtClean="0">
                <a:solidFill>
                  <a:srgbClr val="5F513E"/>
                </a:solidFill>
              </a:rPr>
              <a:t>photovoltaïque- 04 premier producteur en France).</a:t>
            </a:r>
          </a:p>
          <a:p>
            <a:pPr algn="just"/>
            <a:r>
              <a:rPr lang="fr-FR" sz="1600" dirty="0"/>
              <a:t>• </a:t>
            </a:r>
            <a:r>
              <a:rPr lang="fr-FR" sz="1600" dirty="0" smtClean="0">
                <a:solidFill>
                  <a:srgbClr val="5F513E"/>
                </a:solidFill>
              </a:rPr>
              <a:t>une volonté des acteurs </a:t>
            </a:r>
            <a:r>
              <a:rPr lang="fr-FR" sz="1600" dirty="0">
                <a:solidFill>
                  <a:srgbClr val="5F513E"/>
                </a:solidFill>
              </a:rPr>
              <a:t>clés à la source du </a:t>
            </a:r>
            <a:r>
              <a:rPr lang="fr-FR" sz="1600" dirty="0" smtClean="0">
                <a:solidFill>
                  <a:srgbClr val="5F513E"/>
                </a:solidFill>
              </a:rPr>
              <a:t>Schéma départemental des énergies nouvelles et du concept </a:t>
            </a:r>
            <a:r>
              <a:rPr lang="fr-FR" sz="1600" dirty="0">
                <a:solidFill>
                  <a:srgbClr val="5F513E"/>
                </a:solidFill>
              </a:rPr>
              <a:t>de la « Vallée des énergies nouvelles </a:t>
            </a:r>
            <a:r>
              <a:rPr lang="fr-FR" sz="1600" dirty="0" smtClean="0">
                <a:solidFill>
                  <a:srgbClr val="5F513E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99682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509508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Une </a:t>
            </a:r>
            <a:r>
              <a:rPr lang="fr-FR" smtClean="0">
                <a:solidFill>
                  <a:srgbClr val="95A39D"/>
                </a:solidFill>
              </a:rPr>
              <a:t>localisation stratégique</a:t>
            </a:r>
            <a:endParaRPr lang="fr-FR" dirty="0">
              <a:solidFill>
                <a:srgbClr val="95A39D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566752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76260" y="1588912"/>
            <a:ext cx="757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Commune de Sainte-Tulle / Communauté d’agglomération de Manosque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Ecole des Métiers EDF</a:t>
            </a:r>
          </a:p>
        </p:txBody>
      </p:sp>
      <p:pic>
        <p:nvPicPr>
          <p:cNvPr id="11" name="Imag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5873" y="2769045"/>
            <a:ext cx="4828509" cy="341684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>
          <a:xfrm>
            <a:off x="2045873" y="6185886"/>
            <a:ext cx="64160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2101" y="2239748"/>
            <a:ext cx="7701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5F513E"/>
                </a:solidFill>
              </a:rPr>
              <a:t>Situé à 20 mn du CEA de Cadarache, de la Cité des énergies et </a:t>
            </a:r>
            <a:r>
              <a:rPr lang="fr-FR" dirty="0" smtClean="0">
                <a:solidFill>
                  <a:srgbClr val="5F513E"/>
                </a:solidFill>
              </a:rPr>
              <a:t>d’ITER. </a:t>
            </a:r>
            <a:endParaRPr lang="fr-FR" dirty="0">
              <a:solidFill>
                <a:srgbClr val="5F51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68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598118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Les objectifs</a:t>
            </a:r>
            <a:endParaRPr lang="fr-FR" dirty="0">
              <a:solidFill>
                <a:srgbClr val="95A39D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42636" y="1986210"/>
            <a:ext cx="790073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tx2"/>
                </a:solidFill>
              </a:rPr>
              <a:t>• Un outil pilote en matière d’alternance répondant aux besoins des entreprises et du territoire.</a:t>
            </a:r>
          </a:p>
          <a:p>
            <a:pPr algn="just"/>
            <a:r>
              <a:rPr lang="fr-FR" sz="1600" dirty="0">
                <a:solidFill>
                  <a:srgbClr val="5F513E"/>
                </a:solidFill>
              </a:rPr>
              <a:t>	</a:t>
            </a:r>
            <a:r>
              <a:rPr lang="fr-FR" sz="1600" dirty="0" smtClean="0">
                <a:solidFill>
                  <a:srgbClr val="8DA536"/>
                </a:solidFill>
              </a:rPr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Développer une offre de formation adaptée aux métiers d’avenir dans les domaines de la maîtrise de la demande en énergie et de la transition énergétique,</a:t>
            </a:r>
          </a:p>
          <a:p>
            <a:pPr algn="just"/>
            <a:r>
              <a:rPr lang="fr-FR" sz="1600" dirty="0" smtClean="0">
                <a:solidFill>
                  <a:srgbClr val="5F513E"/>
                </a:solidFill>
              </a:rPr>
              <a:t>	</a:t>
            </a:r>
            <a:r>
              <a:rPr lang="fr-FR" sz="1600" dirty="0" smtClean="0">
                <a:solidFill>
                  <a:srgbClr val="8DA536"/>
                </a:solidFill>
              </a:rPr>
              <a:t>•</a:t>
            </a:r>
            <a:r>
              <a:rPr lang="fr-FR" sz="1600" dirty="0" smtClean="0">
                <a:solidFill>
                  <a:srgbClr val="5F513E"/>
                </a:solidFill>
              </a:rPr>
              <a:t> Déployer des cursus en alternance du niveau IV au niveau I,</a:t>
            </a:r>
          </a:p>
          <a:p>
            <a:pPr algn="just"/>
            <a:r>
              <a:rPr lang="fr-FR" sz="1600" dirty="0" smtClean="0">
                <a:solidFill>
                  <a:srgbClr val="5F513E"/>
                </a:solidFill>
              </a:rPr>
              <a:t>	</a:t>
            </a:r>
            <a:r>
              <a:rPr lang="fr-FR" sz="1600" dirty="0" smtClean="0">
                <a:solidFill>
                  <a:srgbClr val="8DA536"/>
                </a:solidFill>
              </a:rPr>
              <a:t>•</a:t>
            </a:r>
            <a:r>
              <a:rPr lang="fr-FR" sz="1600" dirty="0" smtClean="0">
                <a:solidFill>
                  <a:srgbClr val="5F513E"/>
                </a:solidFill>
              </a:rPr>
              <a:t> Une synergie partenariale avec les acteurs régionaux dont les pôles de compétitivité (</a:t>
            </a:r>
            <a:r>
              <a:rPr lang="fr-FR" sz="1600" dirty="0" err="1" smtClean="0">
                <a:solidFill>
                  <a:srgbClr val="5F513E"/>
                </a:solidFill>
              </a:rPr>
              <a:t>Capénergie</a:t>
            </a:r>
            <a:r>
              <a:rPr lang="fr-FR" sz="1600" dirty="0" smtClean="0">
                <a:solidFill>
                  <a:srgbClr val="5F513E"/>
                </a:solidFill>
              </a:rPr>
              <a:t>, BDM, …) et les branches professionnelles.</a:t>
            </a:r>
          </a:p>
          <a:p>
            <a:r>
              <a:rPr lang="fr-FR" sz="1600" dirty="0">
                <a:solidFill>
                  <a:srgbClr val="5F513E"/>
                </a:solidFill>
              </a:rPr>
              <a:t>	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Image 2" descr="EtatQuadri.t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74" y="6294191"/>
            <a:ext cx="696975" cy="452336"/>
          </a:xfrm>
          <a:prstGeom prst="rect">
            <a:avLst/>
          </a:prstGeom>
        </p:spPr>
      </p:pic>
      <p:pic>
        <p:nvPicPr>
          <p:cNvPr id="12" name="Image 11" descr="sainte_tulle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482" y="6075554"/>
            <a:ext cx="590253" cy="687317"/>
          </a:xfrm>
          <a:prstGeom prst="rect">
            <a:avLst/>
          </a:prstGeom>
        </p:spPr>
      </p:pic>
      <p:pic>
        <p:nvPicPr>
          <p:cNvPr id="13" name="Image 12" descr="Logo-projet-agglo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735" y="6241707"/>
            <a:ext cx="568788" cy="504820"/>
          </a:xfrm>
          <a:prstGeom prst="rect">
            <a:avLst/>
          </a:prstGeom>
        </p:spPr>
      </p:pic>
      <p:pic>
        <p:nvPicPr>
          <p:cNvPr id="15" name="Image 14" descr="logo_cg04petit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841" y="6360832"/>
            <a:ext cx="745004" cy="281348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453359" y="5855476"/>
            <a:ext cx="39312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6">
                    <a:lumMod val="50000"/>
                  </a:schemeClr>
                </a:solidFill>
              </a:rPr>
              <a:t>Avec le soutien de :</a:t>
            </a:r>
          </a:p>
          <a:p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fr-FR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fr-F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" name="Image 16" descr="Capture d’écran 2012-12-03 à 11.01.49.pn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02" t="51706" b="34679"/>
          <a:stretch/>
        </p:blipFill>
        <p:spPr>
          <a:xfrm>
            <a:off x="4892421" y="5810903"/>
            <a:ext cx="977774" cy="318977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>
            <a:off x="4892421" y="6186543"/>
            <a:ext cx="35694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59570" y="4002582"/>
            <a:ext cx="7883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chemeClr val="tx2"/>
                </a:solidFill>
              </a:rPr>
              <a:t>• Un Campus intégré à un projet économique : </a:t>
            </a:r>
          </a:p>
          <a:p>
            <a:pPr algn="just"/>
            <a:r>
              <a:rPr lang="fr-FR" sz="2000" b="1" dirty="0" smtClean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rgbClr val="5F513E"/>
                </a:solidFill>
              </a:rPr>
              <a:t>Permettre la montée en qualification du territoire concerné,</a:t>
            </a:r>
          </a:p>
          <a:p>
            <a:pPr algn="just"/>
            <a:r>
              <a:rPr lang="fr-FR" sz="1600" dirty="0" smtClean="0">
                <a:solidFill>
                  <a:srgbClr val="5F513E"/>
                </a:solidFill>
              </a:rPr>
              <a:t>	Création d’un pôle économique dédié aux énergies nouvelles au sud de l’agglomération Durance Luberon Verdon (DLVA).</a:t>
            </a:r>
            <a:endParaRPr lang="fr-FR" sz="1600" dirty="0">
              <a:solidFill>
                <a:srgbClr val="5F513E"/>
              </a:solidFill>
            </a:endParaRPr>
          </a:p>
        </p:txBody>
      </p:sp>
      <p:pic>
        <p:nvPicPr>
          <p:cNvPr id="24" name="Image 23" descr="PACA.tif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05" y="6360832"/>
            <a:ext cx="688628" cy="26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0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206759"/>
            <a:ext cx="7620000" cy="78271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95A39D"/>
                </a:solidFill>
              </a:rPr>
              <a:t>Un lieu de formation d’excellence</a:t>
            </a:r>
            <a:endParaRPr lang="fr-FR" sz="4000" dirty="0">
              <a:solidFill>
                <a:srgbClr val="95A39D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5183" y="952557"/>
            <a:ext cx="7996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• à vocation régionale,</a:t>
            </a:r>
          </a:p>
          <a:p>
            <a:r>
              <a:rPr lang="fr-FR" sz="2400" dirty="0" smtClean="0"/>
              <a:t>• de formation initiale en alternance et de formation continue</a:t>
            </a:r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84970" y="2176320"/>
            <a:ext cx="7659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8DA536"/>
                </a:solidFill>
              </a:rPr>
              <a:t>•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 un socle de formations transversal permettant de construire une réponse en capacité de s’adapter aux évolutions des métiers autour de la maîtrise de la demande en énergie et la production d’énergies </a:t>
            </a:r>
            <a:r>
              <a:rPr lang="fr-FR" sz="1600" dirty="0" err="1" smtClean="0">
                <a:solidFill>
                  <a:schemeClr val="accent6">
                    <a:lumMod val="50000"/>
                  </a:schemeClr>
                </a:solidFill>
              </a:rPr>
              <a:t>décarbonées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fr-FR" sz="1600" dirty="0" smtClean="0">
                <a:solidFill>
                  <a:srgbClr val="8DA536"/>
                </a:solidFill>
              </a:rPr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une logique de parcours de formation du niveau IV au niveau I,</a:t>
            </a:r>
          </a:p>
          <a:p>
            <a:r>
              <a:rPr lang="fr-FR" sz="1600" dirty="0" smtClean="0">
                <a:solidFill>
                  <a:srgbClr val="8DA536"/>
                </a:solidFill>
              </a:rPr>
              <a:t>•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sz="1600" dirty="0" smtClean="0">
                <a:solidFill>
                  <a:srgbClr val="5F513E"/>
                </a:solidFill>
              </a:rPr>
              <a:t>deux entrées spécifiques complémentaires : plateaux techniques dédiés (éolien/hydraulique/solaire/bois énergie) et anglais technique renforcé.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61174" y="4675405"/>
            <a:ext cx="7493874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Une organisation de type « campus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5668" y="5021781"/>
            <a:ext cx="389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hébergement et restauration,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transports,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lieu de vie (sport, culture associations)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1237" y="3678766"/>
            <a:ext cx="7493874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Une activité de veille, d’ingénierie et d’innovation pédagogique.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1174" y="1860709"/>
            <a:ext cx="7493874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Une identité forte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8213" y="4090630"/>
            <a:ext cx="775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F513E"/>
                </a:solidFill>
              </a:rPr>
              <a:t>Une cellule de veille partenariale favorisant l’émergence d’une dynamique d’enseignement et une adaptation de l’offre aux évolutions des métiers.</a:t>
            </a:r>
            <a:endParaRPr lang="fr-FR" sz="1600" dirty="0">
              <a:solidFill>
                <a:srgbClr val="5F51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260" y="686727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Les acteurs</a:t>
            </a:r>
            <a:endParaRPr lang="fr-FR" dirty="0">
              <a:solidFill>
                <a:srgbClr val="95A39D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76259" y="2004847"/>
            <a:ext cx="7446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Porteur du projet : 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Durance Luberon Verdon  Agglomération.</a:t>
            </a: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Pilotage et développement de l’offre de formation : 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CCIT 04 (CFA).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Gouvernance partenariale garantissant la pérennité du projet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: association de préfiguration d’une structure juridique ad hoc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1174" y="3228352"/>
            <a:ext cx="78822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Partenariat public / privé :  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 Conseil régional Paca, Conseil général 04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CEA,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Iter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, Cité de l’énergie,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Pôle de compétitivité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Capénergies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, PRIDES Bâtiment durable méditerranéen,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Envirobât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UIMM, UIC, FD BTP 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EDF, ERDF, EDF énergies nouvelles,</a:t>
            </a: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Institutions consulaires : CMA 04, CCIR,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IRFEDD, Ecole Centrale de Marseille, CNAM, Epure Méditerranée, Education nationale .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Image 5" descr="t1_logo_edf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16" y="6324600"/>
            <a:ext cx="890198" cy="399054"/>
          </a:xfrm>
          <a:prstGeom prst="rect">
            <a:avLst/>
          </a:prstGeom>
        </p:spPr>
      </p:pic>
      <p:pic>
        <p:nvPicPr>
          <p:cNvPr id="3" name="Image 2" descr="cea-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695" y="6125862"/>
            <a:ext cx="568625" cy="622780"/>
          </a:xfrm>
          <a:prstGeom prst="rect">
            <a:avLst/>
          </a:prstGeom>
        </p:spPr>
      </p:pic>
      <p:pic>
        <p:nvPicPr>
          <p:cNvPr id="4" name="Image 3" descr="transp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983" y="4133850"/>
            <a:ext cx="215900" cy="63500"/>
          </a:xfrm>
          <a:prstGeom prst="rect">
            <a:avLst/>
          </a:prstGeom>
        </p:spPr>
      </p:pic>
      <p:pic>
        <p:nvPicPr>
          <p:cNvPr id="9" name="Image 8" descr="Capture d’écran 2012-12-03 à 17.33.13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71" y="6199246"/>
            <a:ext cx="788163" cy="495780"/>
          </a:xfrm>
          <a:prstGeom prst="rect">
            <a:avLst/>
          </a:prstGeom>
        </p:spPr>
      </p:pic>
      <p:pic>
        <p:nvPicPr>
          <p:cNvPr id="10" name="Image 9" descr="Capture d’écran 2012-12-03 à 17.34.18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337" y="6207003"/>
            <a:ext cx="639961" cy="41092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07991" y="6254717"/>
            <a:ext cx="673365" cy="366216"/>
          </a:xfrm>
          <a:prstGeom prst="rect">
            <a:avLst/>
          </a:prstGeom>
        </p:spPr>
      </p:pic>
      <p:pic>
        <p:nvPicPr>
          <p:cNvPr id="13" name="Image 12" descr="Capture d’écran 2012-12-03 à 17.35.56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6207003"/>
            <a:ext cx="793973" cy="415668"/>
          </a:xfrm>
          <a:prstGeom prst="rect">
            <a:avLst/>
          </a:prstGeom>
        </p:spPr>
      </p:pic>
      <p:pic>
        <p:nvPicPr>
          <p:cNvPr id="14" name="Image 13" descr="logoCCI04-quadri.jpg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171"/>
          <a:stretch/>
        </p:blipFill>
        <p:spPr>
          <a:xfrm>
            <a:off x="123280" y="6256455"/>
            <a:ext cx="457201" cy="467199"/>
          </a:xfrm>
          <a:prstGeom prst="rect">
            <a:avLst/>
          </a:prstGeom>
        </p:spPr>
      </p:pic>
      <p:pic>
        <p:nvPicPr>
          <p:cNvPr id="15" name="Image 14" descr="siteon0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636" y="6099341"/>
            <a:ext cx="420534" cy="63503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396399" y="6199246"/>
            <a:ext cx="1144338" cy="45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6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206759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L’aménagement</a:t>
            </a:r>
            <a:endParaRPr lang="fr-FR" dirty="0">
              <a:solidFill>
                <a:srgbClr val="95A39D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5183" y="1106885"/>
            <a:ext cx="799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sur une parcelle de 1,2 hectare</a:t>
            </a:r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61173" y="3313459"/>
            <a:ext cx="4149733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appareil de formation performant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1174" y="3695667"/>
            <a:ext cx="3890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organisation rationnelle,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plateaux techniques dédiés.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1174" y="4402488"/>
            <a:ext cx="4149733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Une offre intégrée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102" y="4110207"/>
            <a:ext cx="3381812" cy="206210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accent6">
                    <a:lumMod val="50000"/>
                  </a:schemeClr>
                </a:solidFill>
              </a:rPr>
              <a:t>Dimensionnement :</a:t>
            </a:r>
          </a:p>
          <a:p>
            <a:pPr>
              <a:buSzPct val="80000"/>
            </a:pPr>
            <a:r>
              <a:rPr lang="fr-FR" sz="1600" dirty="0" smtClean="0">
                <a:solidFill>
                  <a:srgbClr val="5F513E"/>
                </a:solidFill>
              </a:rPr>
              <a:t>• 260 </a:t>
            </a:r>
            <a:r>
              <a:rPr lang="fr-FR" sz="1600" dirty="0">
                <a:solidFill>
                  <a:srgbClr val="5F513E"/>
                </a:solidFill>
              </a:rPr>
              <a:t>apprentis </a:t>
            </a:r>
            <a:r>
              <a:rPr lang="fr-FR" sz="1600" dirty="0" smtClean="0">
                <a:solidFill>
                  <a:srgbClr val="5F513E"/>
                </a:solidFill>
              </a:rPr>
              <a:t> </a:t>
            </a:r>
            <a:r>
              <a:rPr lang="fr-FR" sz="1000" dirty="0" smtClean="0">
                <a:solidFill>
                  <a:srgbClr val="5F513E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1600" dirty="0">
                <a:solidFill>
                  <a:srgbClr val="5F513E"/>
                </a:solidFill>
                <a:sym typeface="Wingdings"/>
              </a:rPr>
              <a:t> </a:t>
            </a:r>
            <a:r>
              <a:rPr lang="fr-FR" sz="1600" dirty="0" smtClean="0">
                <a:solidFill>
                  <a:srgbClr val="5F513E"/>
                </a:solidFill>
              </a:rPr>
              <a:t>CFA </a:t>
            </a:r>
            <a:r>
              <a:rPr lang="fr-FR" sz="1600" dirty="0">
                <a:solidFill>
                  <a:srgbClr val="5F513E"/>
                </a:solidFill>
              </a:rPr>
              <a:t>CCIT 04</a:t>
            </a:r>
          </a:p>
          <a:p>
            <a:r>
              <a:rPr lang="fr-FR" sz="1600" dirty="0" smtClean="0">
                <a:solidFill>
                  <a:srgbClr val="5F513E"/>
                </a:solidFill>
              </a:rPr>
              <a:t>• 150 </a:t>
            </a:r>
            <a:r>
              <a:rPr lang="fr-FR" sz="1600" dirty="0">
                <a:solidFill>
                  <a:srgbClr val="5F513E"/>
                </a:solidFill>
              </a:rPr>
              <a:t>alternants </a:t>
            </a:r>
            <a:r>
              <a:rPr lang="fr-FR" sz="1000" dirty="0" smtClean="0">
                <a:solidFill>
                  <a:srgbClr val="5F513E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1600" dirty="0" smtClean="0">
                <a:solidFill>
                  <a:srgbClr val="5F513E"/>
                </a:solidFill>
              </a:rPr>
              <a:t>autres </a:t>
            </a:r>
            <a:r>
              <a:rPr lang="fr-FR" sz="1600" dirty="0">
                <a:solidFill>
                  <a:srgbClr val="5F513E"/>
                </a:solidFill>
              </a:rPr>
              <a:t>organismes de formation</a:t>
            </a:r>
          </a:p>
          <a:p>
            <a:r>
              <a:rPr lang="fr-FR" sz="1600" dirty="0" smtClean="0">
                <a:solidFill>
                  <a:srgbClr val="5F513E"/>
                </a:solidFill>
              </a:rPr>
              <a:t>• formation continue</a:t>
            </a:r>
            <a:endParaRPr lang="fr-FR" sz="1600" dirty="0">
              <a:solidFill>
                <a:srgbClr val="5F513E"/>
              </a:solidFill>
            </a:endParaRPr>
          </a:p>
          <a:p>
            <a:r>
              <a:rPr lang="fr-FR" sz="1600" dirty="0" smtClean="0">
                <a:solidFill>
                  <a:srgbClr val="5F513E"/>
                </a:solidFill>
              </a:rPr>
              <a:t>• Surfaces</a:t>
            </a:r>
            <a:r>
              <a:rPr lang="fr-FR" sz="1600" dirty="0">
                <a:solidFill>
                  <a:srgbClr val="5F513E"/>
                </a:solidFill>
              </a:rPr>
              <a:t> </a:t>
            </a:r>
            <a:r>
              <a:rPr lang="fr-FR" sz="1600" dirty="0" smtClean="0">
                <a:solidFill>
                  <a:srgbClr val="5F513E"/>
                </a:solidFill>
              </a:rPr>
              <a:t>:, </a:t>
            </a:r>
          </a:p>
          <a:p>
            <a:r>
              <a:rPr lang="fr-FR" sz="1600" dirty="0" smtClean="0">
                <a:solidFill>
                  <a:srgbClr val="5F513E"/>
                </a:solidFill>
              </a:rPr>
              <a:t>• 1700 </a:t>
            </a:r>
            <a:r>
              <a:rPr lang="fr-FR" sz="1600" dirty="0">
                <a:solidFill>
                  <a:srgbClr val="5F513E"/>
                </a:solidFill>
              </a:rPr>
              <a:t>m</a:t>
            </a:r>
            <a:r>
              <a:rPr lang="fr-FR" sz="1600" baseline="30000" dirty="0">
                <a:solidFill>
                  <a:srgbClr val="5F513E"/>
                </a:solidFill>
              </a:rPr>
              <a:t>2</a:t>
            </a:r>
            <a:r>
              <a:rPr lang="fr-FR" sz="1600" dirty="0">
                <a:solidFill>
                  <a:srgbClr val="5F513E"/>
                </a:solidFill>
              </a:rPr>
              <a:t> </a:t>
            </a:r>
            <a:r>
              <a:rPr lang="fr-FR" sz="1600" dirty="0" smtClean="0">
                <a:solidFill>
                  <a:srgbClr val="5F513E"/>
                </a:solidFill>
              </a:rPr>
              <a:t>dont 18 salles de cours, </a:t>
            </a:r>
          </a:p>
          <a:p>
            <a:r>
              <a:rPr lang="fr-FR" sz="1600" dirty="0" smtClean="0">
                <a:solidFill>
                  <a:srgbClr val="5F513E"/>
                </a:solidFill>
              </a:rPr>
              <a:t>• 1200 </a:t>
            </a:r>
            <a:r>
              <a:rPr lang="fr-FR" sz="1600" dirty="0">
                <a:solidFill>
                  <a:srgbClr val="5F513E"/>
                </a:solidFill>
              </a:rPr>
              <a:t>m</a:t>
            </a:r>
            <a:r>
              <a:rPr lang="fr-FR" sz="1600" baseline="30000" dirty="0">
                <a:solidFill>
                  <a:srgbClr val="5F513E"/>
                </a:solidFill>
              </a:rPr>
              <a:t>2</a:t>
            </a:r>
            <a:r>
              <a:rPr lang="fr-FR" sz="1600" dirty="0">
                <a:solidFill>
                  <a:srgbClr val="5F513E"/>
                </a:solidFill>
              </a:rPr>
              <a:t> de </a:t>
            </a:r>
            <a:r>
              <a:rPr lang="fr-FR" sz="1600" dirty="0" smtClean="0">
                <a:solidFill>
                  <a:srgbClr val="5F513E"/>
                </a:solidFill>
              </a:rPr>
              <a:t>plateaux techniques.</a:t>
            </a:r>
            <a:endParaRPr lang="fr-FR" sz="1600" dirty="0">
              <a:solidFill>
                <a:srgbClr val="5F513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1174" y="1974264"/>
            <a:ext cx="4149732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Un bâtiment exemplaire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1174" y="2371244"/>
            <a:ext cx="4009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éco construction et éco responsabilité,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support pédagogique,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évolution des usages.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61175" y="4763574"/>
            <a:ext cx="3890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</a:t>
            </a:r>
            <a:r>
              <a:rPr lang="fr-FR" sz="1600" smtClean="0"/>
              <a:t> </a:t>
            </a:r>
            <a:r>
              <a:rPr lang="fr-FR" sz="1600" dirty="0" smtClean="0">
                <a:solidFill>
                  <a:srgbClr val="5F513E"/>
                </a:solidFill>
              </a:rPr>
              <a:t>d</a:t>
            </a:r>
            <a:r>
              <a:rPr lang="fr-FR" sz="1600" smtClean="0">
                <a:solidFill>
                  <a:srgbClr val="5F513E"/>
                </a:solidFill>
              </a:rPr>
              <a:t>éplacements</a:t>
            </a:r>
            <a:endParaRPr lang="fr-FR" sz="1600" dirty="0" smtClean="0">
              <a:solidFill>
                <a:srgbClr val="5F513E"/>
              </a:solidFill>
            </a:endParaRPr>
          </a:p>
          <a:p>
            <a:r>
              <a:rPr lang="fr-FR" sz="1600" dirty="0" smtClean="0"/>
              <a:t>•  </a:t>
            </a:r>
            <a:r>
              <a:rPr lang="fr-FR" sz="1600" dirty="0" smtClean="0">
                <a:solidFill>
                  <a:srgbClr val="5F513E"/>
                </a:solidFill>
              </a:rPr>
              <a:t>hébergement,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restauration,</a:t>
            </a:r>
          </a:p>
          <a:p>
            <a:r>
              <a:rPr lang="fr-FR" sz="1600" dirty="0" smtClean="0"/>
              <a:t>•</a:t>
            </a:r>
            <a:r>
              <a:rPr lang="fr-FR" sz="1600" dirty="0" smtClean="0">
                <a:solidFill>
                  <a:srgbClr val="5F513E"/>
                </a:solidFill>
              </a:rPr>
              <a:t> lieu de vie.</a:t>
            </a:r>
          </a:p>
        </p:txBody>
      </p:sp>
      <p:pic>
        <p:nvPicPr>
          <p:cNvPr id="11" name="Image 10" descr="fotolia_44130233.jp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74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3110">
            <a:off x="6569520" y="2493207"/>
            <a:ext cx="1757420" cy="175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2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598118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L’offre de formation</a:t>
            </a:r>
            <a:endParaRPr lang="fr-FR" dirty="0">
              <a:solidFill>
                <a:srgbClr val="95A39D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1538" y="4441744"/>
            <a:ext cx="1725897" cy="1563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61174" y="1804136"/>
            <a:ext cx="4149732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Démantèlement nucléaire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908" y="2745988"/>
            <a:ext cx="4149732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Production d’énergies nouvelles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1174" y="4671765"/>
            <a:ext cx="4149732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Développement durable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1174" y="2169217"/>
            <a:ext cx="4009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Bac Pro Environnement Nucléaire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BTS Environnement nucléaire (CFAI)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4711" y="3094054"/>
            <a:ext cx="6250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MC technicien des services à l’énergie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CQPI et/ ou BTS Maintenance Industrielle (partenariat Lycée des </a:t>
            </a:r>
            <a:r>
              <a:rPr lang="fr-FR" sz="1600" dirty="0" err="1" smtClean="0">
                <a:solidFill>
                  <a:srgbClr val="5F513E"/>
                </a:solidFill>
              </a:rPr>
              <a:t>Iscles</a:t>
            </a:r>
            <a:r>
              <a:rPr lang="fr-FR" sz="1600" dirty="0" smtClean="0">
                <a:solidFill>
                  <a:srgbClr val="5F513E"/>
                </a:solidFill>
              </a:rPr>
              <a:t>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BTS Electrotechnique (partenariat Lycée martin BRET)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Licences professionnelles Sciences et Technologies des Energies Renouvelable, Techniques avancées de Maintenance (Université)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Master Mix énergétique (Ecole centrale Marseille)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5977" y="5094262"/>
            <a:ext cx="5729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Bac Pro et BTS thématique du développement durable (IRFEDD)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BTS Economie de la Construction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BTS Fluides Energie Environnement D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BTS Technico commercial bien et services ENR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Licence Vente des Services et Produits Energétiques (Université)</a:t>
            </a:r>
          </a:p>
          <a:p>
            <a:r>
              <a:rPr lang="fr-FR" sz="1600" dirty="0" smtClean="0"/>
              <a:t>• </a:t>
            </a:r>
            <a:r>
              <a:rPr lang="fr-FR" sz="1600" dirty="0" smtClean="0">
                <a:solidFill>
                  <a:srgbClr val="5F513E"/>
                </a:solidFill>
              </a:rPr>
              <a:t>Licence Systèmes Eco électrique (CNAM)</a:t>
            </a:r>
          </a:p>
        </p:txBody>
      </p:sp>
    </p:spTree>
    <p:extLst>
      <p:ext uri="{BB962C8B-B14F-4D97-AF65-F5344CB8AC3E}">
        <p14:creationId xmlns:p14="http://schemas.microsoft.com/office/powerpoint/2010/main" val="4088253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048" y="598118"/>
            <a:ext cx="7620000" cy="782718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95A39D"/>
                </a:solidFill>
              </a:rPr>
              <a:t>Le financement</a:t>
            </a:r>
            <a:endParaRPr lang="fr-FR" dirty="0">
              <a:solidFill>
                <a:srgbClr val="95A39D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61174" y="1766123"/>
            <a:ext cx="7900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456240"/>
              </p:ext>
            </p:extLst>
          </p:nvPr>
        </p:nvGraphicFramePr>
        <p:xfrm>
          <a:off x="1132653" y="2888591"/>
          <a:ext cx="6339822" cy="261257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69911"/>
                <a:gridCol w="3169911"/>
              </a:tblGrid>
              <a:tr h="522515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Organismes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Financements</a:t>
                      </a:r>
                      <a:endParaRPr lang="fr-FR" dirty="0"/>
                    </a:p>
                  </a:txBody>
                  <a:tcPr/>
                </a:tc>
              </a:tr>
              <a:tr h="522515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PIA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8E795E"/>
                          </a:solidFill>
                        </a:rPr>
                        <a:t>3 438</a:t>
                      </a:r>
                      <a:r>
                        <a:rPr lang="fr-FR" baseline="0" dirty="0" smtClean="0">
                          <a:solidFill>
                            <a:srgbClr val="8E795E"/>
                          </a:solidFill>
                        </a:rPr>
                        <a:t> 000 euros</a:t>
                      </a:r>
                      <a:endParaRPr lang="fr-FR" dirty="0">
                        <a:solidFill>
                          <a:srgbClr val="8E795E"/>
                        </a:solidFill>
                      </a:endParaRPr>
                    </a:p>
                  </a:txBody>
                  <a:tcPr/>
                </a:tc>
              </a:tr>
              <a:tr h="522515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8E795E"/>
                          </a:solidFill>
                        </a:rPr>
                        <a:t>Privés (CCIT04 / EDF)</a:t>
                      </a:r>
                      <a:endParaRPr lang="fr-FR" dirty="0">
                        <a:solidFill>
                          <a:srgbClr val="8E79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8E795E"/>
                          </a:solidFill>
                        </a:rPr>
                        <a:t>2 210 000 euros</a:t>
                      </a:r>
                      <a:endParaRPr lang="fr-FR" dirty="0">
                        <a:solidFill>
                          <a:srgbClr val="8E795E"/>
                        </a:solidFill>
                      </a:endParaRPr>
                    </a:p>
                  </a:txBody>
                  <a:tcPr/>
                </a:tc>
              </a:tr>
              <a:tr h="522515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8E795E"/>
                          </a:solidFill>
                        </a:rPr>
                        <a:t>Collectivités territoriales*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8E795E"/>
                          </a:solidFill>
                        </a:rPr>
                        <a:t>4 320 000 euros</a:t>
                      </a:r>
                      <a:endParaRPr lang="fr-FR" dirty="0">
                        <a:solidFill>
                          <a:srgbClr val="8E795E"/>
                        </a:solidFill>
                      </a:endParaRPr>
                    </a:p>
                  </a:txBody>
                  <a:tcPr/>
                </a:tc>
              </a:tr>
              <a:tr h="522515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>
                          <a:solidFill>
                            <a:srgbClr val="8E795E"/>
                          </a:solidFill>
                        </a:rPr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9 968 000 euros HT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Connecteur droit 15"/>
          <p:cNvCxnSpPr>
            <a:stCxn id="7" idx="0"/>
            <a:endCxn id="7" idx="2"/>
          </p:cNvCxnSpPr>
          <p:nvPr/>
        </p:nvCxnSpPr>
        <p:spPr>
          <a:xfrm>
            <a:off x="4302564" y="2888591"/>
            <a:ext cx="0" cy="2612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132653" y="5514588"/>
            <a:ext cx="73292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132653" y="5656235"/>
            <a:ext cx="6070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8E795E"/>
                </a:solidFill>
              </a:rPr>
              <a:t>* Communauté d’agglomération, Conseil régional, Conseil général.</a:t>
            </a:r>
            <a:endParaRPr lang="fr-FR" sz="1200" dirty="0">
              <a:solidFill>
                <a:srgbClr val="8E79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1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Personnalisée 4">
      <a:dk1>
        <a:srgbClr val="88A447"/>
      </a:dk1>
      <a:lt1>
        <a:srgbClr val="FFFFFF"/>
      </a:lt1>
      <a:dk2>
        <a:srgbClr val="8DA536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585</TotalTime>
  <Words>277</Words>
  <Application>Microsoft Office PowerPoint</Application>
  <PresentationFormat>Affichage à l'écran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Ajdacency</vt:lpstr>
      <vt:lpstr>Campus Méditerranée</vt:lpstr>
      <vt:lpstr>Le « Campus Méditerranée»</vt:lpstr>
      <vt:lpstr>Une localisation stratégique</vt:lpstr>
      <vt:lpstr>Les objectifs</vt:lpstr>
      <vt:lpstr>Un lieu de formation d’excellence</vt:lpstr>
      <vt:lpstr>Les acteurs</vt:lpstr>
      <vt:lpstr>L’aménagement</vt:lpstr>
      <vt:lpstr>L’offre de formation</vt:lpstr>
      <vt:lpstr>Le financement</vt:lpstr>
    </vt:vector>
  </TitlesOfParts>
  <Company>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Méditerranée</dc:title>
  <dc:creator>Nicole ROUAS</dc:creator>
  <cp:lastModifiedBy>CHAMARD Emmanuelle</cp:lastModifiedBy>
  <cp:revision>66</cp:revision>
  <cp:lastPrinted>2012-12-03T17:21:03Z</cp:lastPrinted>
  <dcterms:created xsi:type="dcterms:W3CDTF">2012-12-03T10:17:11Z</dcterms:created>
  <dcterms:modified xsi:type="dcterms:W3CDTF">2014-01-14T08:07:11Z</dcterms:modified>
</cp:coreProperties>
</file>